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  <p:sldMasterId id="2147483687" r:id="rId4"/>
  </p:sldMasterIdLst>
  <p:notesMasterIdLst>
    <p:notesMasterId r:id="rId19"/>
  </p:notesMasterIdLst>
  <p:sldIdLst>
    <p:sldId id="257" r:id="rId5"/>
    <p:sldId id="256" r:id="rId6"/>
    <p:sldId id="269" r:id="rId7"/>
    <p:sldId id="259" r:id="rId8"/>
    <p:sldId id="263" r:id="rId9"/>
    <p:sldId id="258" r:id="rId10"/>
    <p:sldId id="265" r:id="rId11"/>
    <p:sldId id="264" r:id="rId12"/>
    <p:sldId id="266" r:id="rId13"/>
    <p:sldId id="267" r:id="rId14"/>
    <p:sldId id="268" r:id="rId15"/>
    <p:sldId id="260" r:id="rId16"/>
    <p:sldId id="261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44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IDS\Progress%20Report\ProgressReportAllCollections-20170706124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AIBL cohort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'.xlsx'!$P$2416</c:f>
              <c:strCache>
                <c:ptCount val="1"/>
                <c:pt idx="0">
                  <c:v>CN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'.xlsx'!$Q$2415:$W$2415</c:f>
              <c:strCache>
                <c:ptCount val="7"/>
                <c:pt idx="0">
                  <c:v>0m</c:v>
                </c:pt>
                <c:pt idx="1">
                  <c:v>18m</c:v>
                </c:pt>
                <c:pt idx="2">
                  <c:v>36m</c:v>
                </c:pt>
                <c:pt idx="3">
                  <c:v>54m</c:v>
                </c:pt>
                <c:pt idx="4">
                  <c:v>72m</c:v>
                </c:pt>
                <c:pt idx="5">
                  <c:v>90m</c:v>
                </c:pt>
                <c:pt idx="6">
                  <c:v>108m</c:v>
                </c:pt>
              </c:strCache>
            </c:strRef>
          </c:cat>
          <c:val>
            <c:numRef>
              <c:f>'.xlsx'!$Q$2416:$W$2416</c:f>
              <c:numCache>
                <c:formatCode>General</c:formatCode>
                <c:ptCount val="7"/>
                <c:pt idx="0">
                  <c:v>1400</c:v>
                </c:pt>
                <c:pt idx="1">
                  <c:v>928</c:v>
                </c:pt>
                <c:pt idx="2">
                  <c:v>766</c:v>
                </c:pt>
                <c:pt idx="3">
                  <c:v>626</c:v>
                </c:pt>
                <c:pt idx="4">
                  <c:v>485</c:v>
                </c:pt>
                <c:pt idx="5">
                  <c:v>419</c:v>
                </c:pt>
                <c:pt idx="6">
                  <c:v>357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'.xlsx'!$P$2417</c:f>
              <c:strCache>
                <c:ptCount val="1"/>
                <c:pt idx="0">
                  <c:v>MCI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'.xlsx'!$Q$2415:$W$2415</c:f>
              <c:strCache>
                <c:ptCount val="7"/>
                <c:pt idx="0">
                  <c:v>0m</c:v>
                </c:pt>
                <c:pt idx="1">
                  <c:v>18m</c:v>
                </c:pt>
                <c:pt idx="2">
                  <c:v>36m</c:v>
                </c:pt>
                <c:pt idx="3">
                  <c:v>54m</c:v>
                </c:pt>
                <c:pt idx="4">
                  <c:v>72m</c:v>
                </c:pt>
                <c:pt idx="5">
                  <c:v>90m</c:v>
                </c:pt>
                <c:pt idx="6">
                  <c:v>108m</c:v>
                </c:pt>
              </c:strCache>
            </c:strRef>
          </c:cat>
          <c:val>
            <c:numRef>
              <c:f>'.xlsx'!$Q$2417:$W$2417</c:f>
              <c:numCache>
                <c:formatCode>General</c:formatCode>
                <c:ptCount val="7"/>
                <c:pt idx="0">
                  <c:v>344</c:v>
                </c:pt>
                <c:pt idx="1">
                  <c:v>166</c:v>
                </c:pt>
                <c:pt idx="2">
                  <c:v>98</c:v>
                </c:pt>
                <c:pt idx="3">
                  <c:v>65</c:v>
                </c:pt>
                <c:pt idx="4">
                  <c:v>48</c:v>
                </c:pt>
                <c:pt idx="5">
                  <c:v>34</c:v>
                </c:pt>
                <c:pt idx="6">
                  <c:v>23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'.xlsx'!$P$2418</c:f>
              <c:strCache>
                <c:ptCount val="1"/>
                <c:pt idx="0">
                  <c:v>AD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'.xlsx'!$Q$2415:$W$2415</c:f>
              <c:strCache>
                <c:ptCount val="7"/>
                <c:pt idx="0">
                  <c:v>0m</c:v>
                </c:pt>
                <c:pt idx="1">
                  <c:v>18m</c:v>
                </c:pt>
                <c:pt idx="2">
                  <c:v>36m</c:v>
                </c:pt>
                <c:pt idx="3">
                  <c:v>54m</c:v>
                </c:pt>
                <c:pt idx="4">
                  <c:v>72m</c:v>
                </c:pt>
                <c:pt idx="5">
                  <c:v>90m</c:v>
                </c:pt>
                <c:pt idx="6">
                  <c:v>108m</c:v>
                </c:pt>
              </c:strCache>
            </c:strRef>
          </c:cat>
          <c:val>
            <c:numRef>
              <c:f>'.xlsx'!$Q$2418:$W$2418</c:f>
              <c:numCache>
                <c:formatCode>General</c:formatCode>
                <c:ptCount val="7"/>
                <c:pt idx="0">
                  <c:v>384</c:v>
                </c:pt>
                <c:pt idx="1">
                  <c:v>275</c:v>
                </c:pt>
                <c:pt idx="2">
                  <c:v>215</c:v>
                </c:pt>
                <c:pt idx="3">
                  <c:v>121</c:v>
                </c:pt>
                <c:pt idx="4">
                  <c:v>60</c:v>
                </c:pt>
                <c:pt idx="5">
                  <c:v>44</c:v>
                </c:pt>
                <c:pt idx="6">
                  <c:v>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756480"/>
        <c:axId val="122758656"/>
      </c:lineChart>
      <c:catAx>
        <c:axId val="122756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Time point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58656"/>
        <c:crosses val="autoZero"/>
        <c:auto val="1"/>
        <c:lblAlgn val="ctr"/>
        <c:lblOffset val="100"/>
        <c:noMultiLvlLbl val="0"/>
      </c:catAx>
      <c:valAx>
        <c:axId val="12275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 participants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5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5300B-A47A-C94E-9E1E-913DE5382A17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041E3-AF45-4841-8217-2417FAD86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5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b="1" i="1" u="sng" dirty="0" smtClean="0"/>
              <a:t>QSM and Atrophy: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was conducted using a mixed effect model to investigate the association of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hippocampal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volume with baseline QSM-susceptibility, controlling for age, gender, APOE ε4 carrier status and SUVR (continuous variable).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Abeta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status was computed using 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cut-off of 1.5.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significant negative association was found between volume and QSM-susceptibility in the hippocampus for 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Symbol"/>
              </a:rPr>
              <a:t>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CN (β=‒4.22±1.3, p =0.002) and AD (β=‒3.57 ±1.5, p = 0.019), while no significant trend was found for 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Symbol"/>
              </a:rPr>
              <a:t>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CN (figure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left)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Conclusions:</a:t>
            </a:r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results suggest that QSM in combination with A</a:t>
            </a:r>
            <a:r>
              <a:rPr lang="el-G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β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amyloid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PET imaging could be a valuable tool to predict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hippocampal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atrophy across the AD spectrum. </a:t>
            </a:r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b="1" i="1" u="sng" dirty="0" smtClean="0"/>
              <a:t>QSM and cognition:</a:t>
            </a:r>
          </a:p>
          <a:p>
            <a:r>
              <a:rPr lang="en-AU" b="0" i="0" u="none" dirty="0" smtClean="0"/>
              <a:t>Different cognitive domains are</a:t>
            </a:r>
            <a:r>
              <a:rPr lang="en-AU" b="0" i="0" u="none" baseline="0" dirty="0" smtClean="0"/>
              <a:t> affected in the presence of both </a:t>
            </a:r>
            <a:r>
              <a:rPr lang="en-AU" b="0" i="0" u="none" baseline="0" dirty="0" err="1" smtClean="0"/>
              <a:t>Amyloid</a:t>
            </a:r>
            <a:r>
              <a:rPr lang="en-AU" b="0" i="0" u="none" baseline="0" dirty="0" smtClean="0"/>
              <a:t> and QSM. Therefore cortical iron elevation might combine with </a:t>
            </a:r>
            <a:r>
              <a:rPr lang="en-AU" b="0" i="0" u="none" baseline="0" dirty="0" err="1" smtClean="0"/>
              <a:t>Amyloid</a:t>
            </a:r>
            <a:r>
              <a:rPr lang="en-AU" b="0" i="0" u="none" baseline="0" dirty="0" smtClean="0"/>
              <a:t> to accelerate clinical progression in AD.</a:t>
            </a:r>
          </a:p>
          <a:p>
            <a:r>
              <a:rPr lang="en-AU" b="0" i="0" u="none" dirty="0" smtClean="0"/>
              <a:t> </a:t>
            </a:r>
            <a:endParaRPr lang="en-AU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96215-5E4C-414D-A8DB-C38AA7CF7C2A}" type="slidenum">
              <a:rPr lang="en-AU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AU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661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342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9059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498" y="5500325"/>
            <a:ext cx="9170984" cy="1357681"/>
            <a:chOff x="1497" y="5500319"/>
            <a:chExt cx="9170984" cy="1357681"/>
          </a:xfrm>
        </p:grpSpPr>
        <p:sp>
          <p:nvSpPr>
            <p:cNvPr id="8" name="Rectangle 7"/>
            <p:cNvSpPr/>
            <p:nvPr userDrawn="1"/>
          </p:nvSpPr>
          <p:spPr>
            <a:xfrm>
              <a:off x="1497" y="5940320"/>
              <a:ext cx="9158377" cy="91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1497" y="5563679"/>
              <a:ext cx="9170984" cy="932871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0" y="117"/>
                </a:cxn>
                <a:cxn ang="0">
                  <a:pos x="0" y="137"/>
                </a:cxn>
                <a:cxn ang="0">
                  <a:pos x="2030" y="137"/>
                </a:cxn>
                <a:cxn ang="0">
                  <a:pos x="2313" y="117"/>
                </a:cxn>
                <a:cxn ang="0">
                  <a:pos x="2880" y="0"/>
                </a:cxn>
                <a:cxn ang="0">
                  <a:pos x="2880" y="0"/>
                </a:cxn>
                <a:cxn ang="0">
                  <a:pos x="2880" y="117"/>
                </a:cxn>
                <a:cxn ang="0">
                  <a:pos x="2313" y="117"/>
                </a:cxn>
                <a:cxn ang="0">
                  <a:pos x="2784" y="293"/>
                </a:cxn>
                <a:cxn ang="0">
                  <a:pos x="2880" y="293"/>
                </a:cxn>
                <a:cxn ang="0">
                  <a:pos x="2880" y="0"/>
                </a:cxn>
              </a:cxnLst>
              <a:rect l="0" t="0" r="r" b="b"/>
              <a:pathLst>
                <a:path w="2880" h="293">
                  <a:moveTo>
                    <a:pt x="2313" y="117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030" y="137"/>
                    <a:pt x="2030" y="137"/>
                    <a:pt x="2030" y="137"/>
                  </a:cubicBezTo>
                  <a:cubicBezTo>
                    <a:pt x="2214" y="137"/>
                    <a:pt x="2274" y="132"/>
                    <a:pt x="2313" y="117"/>
                  </a:cubicBezTo>
                  <a:moveTo>
                    <a:pt x="2880" y="0"/>
                  </a:moveTo>
                  <a:cubicBezTo>
                    <a:pt x="2880" y="0"/>
                    <a:pt x="2880" y="0"/>
                    <a:pt x="2880" y="0"/>
                  </a:cubicBezTo>
                  <a:cubicBezTo>
                    <a:pt x="2880" y="117"/>
                    <a:pt x="2880" y="117"/>
                    <a:pt x="2880" y="117"/>
                  </a:cubicBezTo>
                  <a:cubicBezTo>
                    <a:pt x="2313" y="117"/>
                    <a:pt x="2313" y="117"/>
                    <a:pt x="2313" y="117"/>
                  </a:cubicBezTo>
                  <a:cubicBezTo>
                    <a:pt x="2411" y="197"/>
                    <a:pt x="2542" y="293"/>
                    <a:pt x="2784" y="293"/>
                  </a:cubicBezTo>
                  <a:cubicBezTo>
                    <a:pt x="2842" y="293"/>
                    <a:pt x="2880" y="293"/>
                    <a:pt x="2880" y="293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rgbClr val="BFBF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1497" y="5500319"/>
              <a:ext cx="9170984" cy="435430"/>
            </a:xfrm>
            <a:custGeom>
              <a:avLst/>
              <a:gdLst/>
              <a:ahLst/>
              <a:cxnLst>
                <a:cxn ang="0">
                  <a:pos x="2880" y="20"/>
                </a:cxn>
                <a:cxn ang="0">
                  <a:pos x="2789" y="20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880" y="137"/>
                </a:cxn>
                <a:cxn ang="0">
                  <a:pos x="2880" y="20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2313" y="137"/>
                </a:cxn>
                <a:cxn ang="0">
                  <a:pos x="1860" y="0"/>
                </a:cxn>
              </a:cxnLst>
              <a:rect l="0" t="0" r="r" b="b"/>
              <a:pathLst>
                <a:path w="2880" h="137">
                  <a:moveTo>
                    <a:pt x="2880" y="20"/>
                  </a:moveTo>
                  <a:cubicBezTo>
                    <a:pt x="2789" y="20"/>
                    <a:pt x="2789" y="20"/>
                    <a:pt x="2789" y="20"/>
                  </a:cubicBezTo>
                  <a:cubicBezTo>
                    <a:pt x="2500" y="20"/>
                    <a:pt x="2393" y="10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880" y="137"/>
                    <a:pt x="2880" y="137"/>
                    <a:pt x="2880" y="137"/>
                  </a:cubicBezTo>
                  <a:cubicBezTo>
                    <a:pt x="2880" y="20"/>
                    <a:pt x="2880" y="20"/>
                    <a:pt x="2880" y="20"/>
                  </a:cubicBezTo>
                  <a:moveTo>
                    <a:pt x="18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313" y="137"/>
                    <a:pt x="2313" y="137"/>
                    <a:pt x="2313" y="137"/>
                  </a:cubicBezTo>
                  <a:cubicBezTo>
                    <a:pt x="2216" y="57"/>
                    <a:pt x="2053" y="0"/>
                    <a:pt x="186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1497" y="5563679"/>
              <a:ext cx="7365906" cy="432734"/>
            </a:xfrm>
            <a:custGeom>
              <a:avLst/>
              <a:gdLst/>
              <a:ahLst/>
              <a:cxnLst>
                <a:cxn ang="0">
                  <a:pos x="2313" y="117"/>
                </a:cxn>
                <a:cxn ang="0">
                  <a:pos x="1860" y="0"/>
                </a:cxn>
                <a:cxn ang="0">
                  <a:pos x="0" y="0"/>
                </a:cxn>
                <a:cxn ang="0">
                  <a:pos x="0" y="136"/>
                </a:cxn>
                <a:cxn ang="0">
                  <a:pos x="2030" y="136"/>
                </a:cxn>
                <a:cxn ang="0">
                  <a:pos x="2313" y="117"/>
                </a:cxn>
              </a:cxnLst>
              <a:rect l="0" t="0" r="r" b="b"/>
              <a:pathLst>
                <a:path w="2313" h="136">
                  <a:moveTo>
                    <a:pt x="2313" y="117"/>
                  </a:moveTo>
                  <a:cubicBezTo>
                    <a:pt x="2204" y="55"/>
                    <a:pt x="2053" y="0"/>
                    <a:pt x="18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30" y="136"/>
                    <a:pt x="2030" y="136"/>
                    <a:pt x="2030" y="136"/>
                  </a:cubicBezTo>
                  <a:cubicBezTo>
                    <a:pt x="2214" y="136"/>
                    <a:pt x="2274" y="132"/>
                    <a:pt x="2313" y="117"/>
                  </a:cubicBezTo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7367402" y="5563679"/>
              <a:ext cx="1805078" cy="869511"/>
            </a:xfrm>
            <a:custGeom>
              <a:avLst/>
              <a:gdLst/>
              <a:ahLst/>
              <a:cxnLst>
                <a:cxn ang="0">
                  <a:pos x="476" y="0"/>
                </a:cxn>
                <a:cxn ang="0">
                  <a:pos x="0" y="117"/>
                </a:cxn>
                <a:cxn ang="0">
                  <a:pos x="471" y="273"/>
                </a:cxn>
                <a:cxn ang="0">
                  <a:pos x="567" y="273"/>
                </a:cxn>
                <a:cxn ang="0">
                  <a:pos x="567" y="0"/>
                </a:cxn>
                <a:cxn ang="0">
                  <a:pos x="476" y="0"/>
                </a:cxn>
              </a:cxnLst>
              <a:rect l="0" t="0" r="r" b="b"/>
              <a:pathLst>
                <a:path w="567" h="273">
                  <a:moveTo>
                    <a:pt x="476" y="0"/>
                  </a:moveTo>
                  <a:cubicBezTo>
                    <a:pt x="187" y="0"/>
                    <a:pt x="80" y="87"/>
                    <a:pt x="0" y="117"/>
                  </a:cubicBezTo>
                  <a:cubicBezTo>
                    <a:pt x="128" y="190"/>
                    <a:pt x="229" y="273"/>
                    <a:pt x="471" y="273"/>
                  </a:cubicBezTo>
                  <a:cubicBezTo>
                    <a:pt x="529" y="273"/>
                    <a:pt x="567" y="273"/>
                    <a:pt x="567" y="273"/>
                  </a:cubicBezTo>
                  <a:cubicBezTo>
                    <a:pt x="567" y="0"/>
                    <a:pt x="567" y="0"/>
                    <a:pt x="567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3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15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 + Collaborator log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8" y="357188"/>
            <a:ext cx="9199469" cy="6500812"/>
            <a:chOff x="-26988" y="357188"/>
            <a:chExt cx="9199469" cy="6500812"/>
          </a:xfrm>
        </p:grpSpPr>
        <p:grpSp>
          <p:nvGrpSpPr>
            <p:cNvPr id="29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5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30" name="Group 29"/>
            <p:cNvGrpSpPr/>
            <p:nvPr userDrawn="1"/>
          </p:nvGrpSpPr>
          <p:grpSpPr>
            <a:xfrm>
              <a:off x="1497" y="5500319"/>
              <a:ext cx="9170984" cy="1357681"/>
              <a:chOff x="1497" y="5500319"/>
              <a:chExt cx="9170984" cy="1357681"/>
            </a:xfrm>
          </p:grpSpPr>
          <p:sp>
            <p:nvSpPr>
              <p:cNvPr id="31" name="Rectangle 30"/>
              <p:cNvSpPr/>
              <p:nvPr userDrawn="1"/>
            </p:nvSpPr>
            <p:spPr>
              <a:xfrm>
                <a:off x="1497" y="5940320"/>
                <a:ext cx="9158377" cy="917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rgbClr val="FFFFFF"/>
                  </a:solidFill>
                  <a:latin typeface="Calibri"/>
                </a:endParaRPr>
              </a:p>
            </p:txBody>
          </p:sp>
          <p:grpSp>
            <p:nvGrpSpPr>
              <p:cNvPr id="32" name="Group 31"/>
              <p:cNvGrpSpPr/>
              <p:nvPr userDrawn="1"/>
            </p:nvGrpSpPr>
            <p:grpSpPr>
              <a:xfrm>
                <a:off x="1497" y="5500319"/>
                <a:ext cx="9170984" cy="996231"/>
                <a:chOff x="1497" y="5500319"/>
                <a:chExt cx="9170984" cy="996231"/>
              </a:xfrm>
            </p:grpSpPr>
            <p:sp>
              <p:nvSpPr>
                <p:cNvPr id="47" name="Freeform 7"/>
                <p:cNvSpPr>
                  <a:spLocks noEditPoints="1"/>
                </p:cNvSpPr>
                <p:nvPr userDrawn="1"/>
              </p:nvSpPr>
              <p:spPr bwMode="auto">
                <a:xfrm>
                  <a:off x="1497" y="5563679"/>
                  <a:ext cx="9170984" cy="932871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0" y="117"/>
                    </a:cxn>
                    <a:cxn ang="0">
                      <a:pos x="0" y="137"/>
                    </a:cxn>
                    <a:cxn ang="0">
                      <a:pos x="2030" y="137"/>
                    </a:cxn>
                    <a:cxn ang="0">
                      <a:pos x="2313" y="117"/>
                    </a:cxn>
                    <a:cxn ang="0">
                      <a:pos x="2880" y="0"/>
                    </a:cxn>
                    <a:cxn ang="0">
                      <a:pos x="2880" y="0"/>
                    </a:cxn>
                    <a:cxn ang="0">
                      <a:pos x="2880" y="117"/>
                    </a:cxn>
                    <a:cxn ang="0">
                      <a:pos x="2313" y="117"/>
                    </a:cxn>
                    <a:cxn ang="0">
                      <a:pos x="2784" y="293"/>
                    </a:cxn>
                    <a:cxn ang="0">
                      <a:pos x="2880" y="293"/>
                    </a:cxn>
                    <a:cxn ang="0">
                      <a:pos x="2880" y="0"/>
                    </a:cxn>
                  </a:cxnLst>
                  <a:rect l="0" t="0" r="r" b="b"/>
                  <a:pathLst>
                    <a:path w="2880" h="293">
                      <a:moveTo>
                        <a:pt x="2313" y="117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030" y="137"/>
                        <a:pt x="2030" y="137"/>
                        <a:pt x="2030" y="137"/>
                      </a:cubicBezTo>
                      <a:cubicBezTo>
                        <a:pt x="2214" y="137"/>
                        <a:pt x="2274" y="132"/>
                        <a:pt x="2313" y="117"/>
                      </a:cubicBezTo>
                      <a:moveTo>
                        <a:pt x="2880" y="0"/>
                      </a:moveTo>
                      <a:cubicBezTo>
                        <a:pt x="2880" y="0"/>
                        <a:pt x="2880" y="0"/>
                        <a:pt x="2880" y="0"/>
                      </a:cubicBezTo>
                      <a:cubicBezTo>
                        <a:pt x="2880" y="117"/>
                        <a:pt x="2880" y="117"/>
                        <a:pt x="2880" y="117"/>
                      </a:cubicBezTo>
                      <a:cubicBezTo>
                        <a:pt x="2313" y="117"/>
                        <a:pt x="2313" y="117"/>
                        <a:pt x="2313" y="117"/>
                      </a:cubicBezTo>
                      <a:cubicBezTo>
                        <a:pt x="2411" y="197"/>
                        <a:pt x="2542" y="293"/>
                        <a:pt x="2784" y="293"/>
                      </a:cubicBezTo>
                      <a:cubicBezTo>
                        <a:pt x="2842" y="293"/>
                        <a:pt x="2880" y="293"/>
                        <a:pt x="2880" y="293"/>
                      </a:cubicBezTo>
                      <a:cubicBezTo>
                        <a:pt x="2880" y="0"/>
                        <a:pt x="2880" y="0"/>
                        <a:pt x="2880" y="0"/>
                      </a:cubicBezTo>
                    </a:path>
                  </a:pathLst>
                </a:custGeom>
                <a:solidFill>
                  <a:srgbClr val="BFBFB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" name="Freeform 8"/>
                <p:cNvSpPr>
                  <a:spLocks noEditPoints="1"/>
                </p:cNvSpPr>
                <p:nvPr userDrawn="1"/>
              </p:nvSpPr>
              <p:spPr bwMode="auto">
                <a:xfrm>
                  <a:off x="1497" y="5500319"/>
                  <a:ext cx="9170984" cy="435430"/>
                </a:xfrm>
                <a:custGeom>
                  <a:avLst/>
                  <a:gdLst/>
                  <a:ahLst/>
                  <a:cxnLst>
                    <a:cxn ang="0">
                      <a:pos x="2880" y="20"/>
                    </a:cxn>
                    <a:cxn ang="0">
                      <a:pos x="2789" y="20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880" y="137"/>
                    </a:cxn>
                    <a:cxn ang="0">
                      <a:pos x="2880" y="20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2313" y="137"/>
                    </a:cxn>
                    <a:cxn ang="0">
                      <a:pos x="1860" y="0"/>
                    </a:cxn>
                  </a:cxnLst>
                  <a:rect l="0" t="0" r="r" b="b"/>
                  <a:pathLst>
                    <a:path w="2880" h="137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880" y="137"/>
                        <a:pt x="2880" y="137"/>
                        <a:pt x="2880" y="137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" name="Freeform 9"/>
                <p:cNvSpPr>
                  <a:spLocks/>
                </p:cNvSpPr>
                <p:nvPr userDrawn="1"/>
              </p:nvSpPr>
              <p:spPr bwMode="auto">
                <a:xfrm>
                  <a:off x="1497" y="5563679"/>
                  <a:ext cx="7365906" cy="432734"/>
                </a:xfrm>
                <a:custGeom>
                  <a:avLst/>
                  <a:gdLst/>
                  <a:ahLst/>
                  <a:cxnLst>
                    <a:cxn ang="0">
                      <a:pos x="2313" y="117"/>
                    </a:cxn>
                    <a:cxn ang="0">
                      <a:pos x="1860" y="0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2030" y="136"/>
                    </a:cxn>
                    <a:cxn ang="0">
                      <a:pos x="2313" y="117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" name="Freeform 10"/>
                <p:cNvSpPr>
                  <a:spLocks/>
                </p:cNvSpPr>
                <p:nvPr userDrawn="1"/>
              </p:nvSpPr>
              <p:spPr bwMode="auto">
                <a:xfrm>
                  <a:off x="7367402" y="5563679"/>
                  <a:ext cx="1805078" cy="869511"/>
                </a:xfrm>
                <a:custGeom>
                  <a:avLst/>
                  <a:gdLst/>
                  <a:ahLst/>
                  <a:cxnLst>
                    <a:cxn ang="0">
                      <a:pos x="476" y="0"/>
                    </a:cxn>
                    <a:cxn ang="0">
                      <a:pos x="0" y="117"/>
                    </a:cxn>
                    <a:cxn ang="0">
                      <a:pos x="471" y="273"/>
                    </a:cxn>
                    <a:cxn ang="0">
                      <a:pos x="567" y="273"/>
                    </a:cxn>
                    <a:cxn ang="0">
                      <a:pos x="567" y="0"/>
                    </a:cxn>
                    <a:cxn ang="0">
                      <a:pos x="476" y="0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33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4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35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6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7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8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0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1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2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3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4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5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96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11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371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-26986" y="357194"/>
            <a:ext cx="9195409" cy="6140081"/>
            <a:chOff x="-26988" y="357188"/>
            <a:chExt cx="9195409" cy="6140081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608" y="5500319"/>
              <a:ext cx="9167813" cy="996950"/>
              <a:chOff x="608" y="5500319"/>
              <a:chExt cx="9167813" cy="996950"/>
            </a:xfrm>
          </p:grpSpPr>
          <p:grpSp>
            <p:nvGrpSpPr>
              <p:cNvPr id="43" name="Group 22"/>
              <p:cNvGrpSpPr>
                <a:grpSpLocks/>
              </p:cNvGrpSpPr>
              <p:nvPr userDrawn="1"/>
            </p:nvGrpSpPr>
            <p:grpSpPr bwMode="auto">
              <a:xfrm>
                <a:off x="608" y="5500319"/>
                <a:ext cx="9167813" cy="996950"/>
                <a:chOff x="-7938" y="5668963"/>
                <a:chExt cx="9167813" cy="996950"/>
              </a:xfrm>
            </p:grpSpPr>
            <p:sp>
              <p:nvSpPr>
                <p:cNvPr id="58" name="Freeform 11"/>
                <p:cNvSpPr>
                  <a:spLocks noEditPoints="1"/>
                </p:cNvSpPr>
                <p:nvPr userDrawn="1"/>
              </p:nvSpPr>
              <p:spPr bwMode="auto">
                <a:xfrm>
                  <a:off x="-7938" y="5668963"/>
                  <a:ext cx="9167813" cy="996950"/>
                </a:xfrm>
                <a:custGeom>
                  <a:avLst/>
                  <a:gdLst>
                    <a:gd name="T0" fmla="*/ 2880 w 2880"/>
                    <a:gd name="T1" fmla="*/ 20 h 313"/>
                    <a:gd name="T2" fmla="*/ 2789 w 2880"/>
                    <a:gd name="T3" fmla="*/ 20 h 313"/>
                    <a:gd name="T4" fmla="*/ 2313 w 2880"/>
                    <a:gd name="T5" fmla="*/ 137 h 313"/>
                    <a:gd name="T6" fmla="*/ 2784 w 2880"/>
                    <a:gd name="T7" fmla="*/ 313 h 313"/>
                    <a:gd name="T8" fmla="*/ 2880 w 2880"/>
                    <a:gd name="T9" fmla="*/ 313 h 313"/>
                    <a:gd name="T10" fmla="*/ 2880 w 2880"/>
                    <a:gd name="T11" fmla="*/ 20 h 313"/>
                    <a:gd name="T12" fmla="*/ 1860 w 2880"/>
                    <a:gd name="T13" fmla="*/ 0 h 313"/>
                    <a:gd name="T14" fmla="*/ 0 w 2880"/>
                    <a:gd name="T15" fmla="*/ 0 h 313"/>
                    <a:gd name="T16" fmla="*/ 0 w 2880"/>
                    <a:gd name="T17" fmla="*/ 157 h 313"/>
                    <a:gd name="T18" fmla="*/ 2030 w 2880"/>
                    <a:gd name="T19" fmla="*/ 157 h 313"/>
                    <a:gd name="T20" fmla="*/ 2313 w 2880"/>
                    <a:gd name="T21" fmla="*/ 137 h 313"/>
                    <a:gd name="T22" fmla="*/ 2313 w 2880"/>
                    <a:gd name="T23" fmla="*/ 137 h 313"/>
                    <a:gd name="T24" fmla="*/ 2313 w 2880"/>
                    <a:gd name="T25" fmla="*/ 137 h 313"/>
                    <a:gd name="T26" fmla="*/ 1860 w 2880"/>
                    <a:gd name="T27" fmla="*/ 0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0" h="313">
                      <a:moveTo>
                        <a:pt x="2880" y="20"/>
                      </a:moveTo>
                      <a:cubicBezTo>
                        <a:pt x="2789" y="20"/>
                        <a:pt x="2789" y="20"/>
                        <a:pt x="2789" y="20"/>
                      </a:cubicBezTo>
                      <a:cubicBezTo>
                        <a:pt x="2500" y="20"/>
                        <a:pt x="2393" y="107"/>
                        <a:pt x="2313" y="137"/>
                      </a:cubicBezTo>
                      <a:cubicBezTo>
                        <a:pt x="2411" y="217"/>
                        <a:pt x="2542" y="313"/>
                        <a:pt x="2784" y="313"/>
                      </a:cubicBezTo>
                      <a:cubicBezTo>
                        <a:pt x="2842" y="313"/>
                        <a:pt x="2880" y="313"/>
                        <a:pt x="2880" y="313"/>
                      </a:cubicBezTo>
                      <a:cubicBezTo>
                        <a:pt x="2880" y="20"/>
                        <a:pt x="2880" y="20"/>
                        <a:pt x="2880" y="20"/>
                      </a:cubicBezTo>
                      <a:moveTo>
                        <a:pt x="186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030" y="157"/>
                        <a:pt x="2030" y="157"/>
                        <a:pt x="2030" y="157"/>
                      </a:cubicBezTo>
                      <a:cubicBezTo>
                        <a:pt x="2214" y="157"/>
                        <a:pt x="2274" y="152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313" y="137"/>
                        <a:pt x="2313" y="137"/>
                        <a:pt x="2313" y="137"/>
                      </a:cubicBezTo>
                      <a:cubicBezTo>
                        <a:pt x="2216" y="57"/>
                        <a:pt x="2053" y="0"/>
                        <a:pt x="1860" y="0"/>
                      </a:cubicBezTo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9" name="Freeform 24"/>
                <p:cNvSpPr>
                  <a:spLocks/>
                </p:cNvSpPr>
                <p:nvPr userDrawn="1"/>
              </p:nvSpPr>
              <p:spPr bwMode="auto">
                <a:xfrm>
                  <a:off x="-7938" y="5732463"/>
                  <a:ext cx="7362826" cy="433387"/>
                </a:xfrm>
                <a:custGeom>
                  <a:avLst/>
                  <a:gdLst>
                    <a:gd name="T0" fmla="*/ 2313 w 2313"/>
                    <a:gd name="T1" fmla="*/ 117 h 136"/>
                    <a:gd name="T2" fmla="*/ 1860 w 2313"/>
                    <a:gd name="T3" fmla="*/ 0 h 136"/>
                    <a:gd name="T4" fmla="*/ 0 w 2313"/>
                    <a:gd name="T5" fmla="*/ 0 h 136"/>
                    <a:gd name="T6" fmla="*/ 0 w 2313"/>
                    <a:gd name="T7" fmla="*/ 136 h 136"/>
                    <a:gd name="T8" fmla="*/ 2030 w 2313"/>
                    <a:gd name="T9" fmla="*/ 136 h 136"/>
                    <a:gd name="T10" fmla="*/ 2313 w 2313"/>
                    <a:gd name="T11" fmla="*/ 117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3" h="136">
                      <a:moveTo>
                        <a:pt x="2313" y="117"/>
                      </a:moveTo>
                      <a:cubicBezTo>
                        <a:pt x="2204" y="55"/>
                        <a:pt x="2053" y="0"/>
                        <a:pt x="18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2030" y="136"/>
                        <a:pt x="2030" y="136"/>
                        <a:pt x="2030" y="136"/>
                      </a:cubicBezTo>
                      <a:cubicBezTo>
                        <a:pt x="2214" y="136"/>
                        <a:pt x="2274" y="132"/>
                        <a:pt x="2313" y="117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0" name="Freeform 25"/>
                <p:cNvSpPr>
                  <a:spLocks/>
                </p:cNvSpPr>
                <p:nvPr userDrawn="1"/>
              </p:nvSpPr>
              <p:spPr bwMode="auto">
                <a:xfrm>
                  <a:off x="7354888" y="5732463"/>
                  <a:ext cx="1804987" cy="869950"/>
                </a:xfrm>
                <a:custGeom>
                  <a:avLst/>
                  <a:gdLst>
                    <a:gd name="T0" fmla="*/ 476 w 567"/>
                    <a:gd name="T1" fmla="*/ 0 h 273"/>
                    <a:gd name="T2" fmla="*/ 0 w 567"/>
                    <a:gd name="T3" fmla="*/ 117 h 273"/>
                    <a:gd name="T4" fmla="*/ 471 w 567"/>
                    <a:gd name="T5" fmla="*/ 273 h 273"/>
                    <a:gd name="T6" fmla="*/ 567 w 567"/>
                    <a:gd name="T7" fmla="*/ 273 h 273"/>
                    <a:gd name="T8" fmla="*/ 567 w 567"/>
                    <a:gd name="T9" fmla="*/ 0 h 273"/>
                    <a:gd name="T10" fmla="*/ 476 w 567"/>
                    <a:gd name="T11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273">
                      <a:moveTo>
                        <a:pt x="476" y="0"/>
                      </a:moveTo>
                      <a:cubicBezTo>
                        <a:pt x="187" y="0"/>
                        <a:pt x="80" y="87"/>
                        <a:pt x="0" y="117"/>
                      </a:cubicBezTo>
                      <a:cubicBezTo>
                        <a:pt x="128" y="190"/>
                        <a:pt x="229" y="273"/>
                        <a:pt x="471" y="273"/>
                      </a:cubicBezTo>
                      <a:cubicBezTo>
                        <a:pt x="529" y="273"/>
                        <a:pt x="567" y="273"/>
                        <a:pt x="567" y="273"/>
                      </a:cubicBezTo>
                      <a:cubicBezTo>
                        <a:pt x="567" y="0"/>
                        <a:pt x="567" y="0"/>
                        <a:pt x="567" y="0"/>
                      </a:cubicBezTo>
                      <a:lnTo>
                        <a:pt x="47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44" name="Picture 78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169275" y="5675743"/>
                <a:ext cx="655638" cy="655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5" name="Group 19"/>
              <p:cNvGrpSpPr/>
              <p:nvPr userDrawn="1"/>
            </p:nvGrpSpPr>
            <p:grpSpPr>
              <a:xfrm>
                <a:off x="360000" y="5807505"/>
                <a:ext cx="814388" cy="95250"/>
                <a:chOff x="3495675" y="5969000"/>
                <a:chExt cx="814388" cy="95250"/>
              </a:xfrm>
              <a:solidFill>
                <a:schemeClr val="accent1"/>
              </a:solidFill>
            </p:grpSpPr>
            <p:sp>
              <p:nvSpPr>
                <p:cNvPr id="46" name="Freeform 26"/>
                <p:cNvSpPr>
                  <a:spLocks/>
                </p:cNvSpPr>
                <p:nvPr/>
              </p:nvSpPr>
              <p:spPr bwMode="auto">
                <a:xfrm>
                  <a:off x="34956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1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1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" name="Freeform 27"/>
                <p:cNvSpPr>
                  <a:spLocks/>
                </p:cNvSpPr>
                <p:nvPr/>
              </p:nvSpPr>
              <p:spPr bwMode="auto">
                <a:xfrm>
                  <a:off x="360362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8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8" name="Freeform 28"/>
                <p:cNvSpPr>
                  <a:spLocks/>
                </p:cNvSpPr>
                <p:nvPr/>
              </p:nvSpPr>
              <p:spPr bwMode="auto">
                <a:xfrm>
                  <a:off x="3711575" y="5997575"/>
                  <a:ext cx="98425" cy="66675"/>
                </a:xfrm>
                <a:custGeom>
                  <a:avLst/>
                  <a:gdLst>
                    <a:gd name="T0" fmla="*/ 31 w 31"/>
                    <a:gd name="T1" fmla="*/ 0 h 21"/>
                    <a:gd name="T2" fmla="*/ 25 w 31"/>
                    <a:gd name="T3" fmla="*/ 21 h 21"/>
                    <a:gd name="T4" fmla="*/ 19 w 31"/>
                    <a:gd name="T5" fmla="*/ 21 h 21"/>
                    <a:gd name="T6" fmla="*/ 16 w 31"/>
                    <a:gd name="T7" fmla="*/ 9 h 21"/>
                    <a:gd name="T8" fmla="*/ 15 w 31"/>
                    <a:gd name="T9" fmla="*/ 7 h 21"/>
                    <a:gd name="T10" fmla="*/ 15 w 31"/>
                    <a:gd name="T11" fmla="*/ 7 h 21"/>
                    <a:gd name="T12" fmla="*/ 15 w 31"/>
                    <a:gd name="T13" fmla="*/ 9 h 21"/>
                    <a:gd name="T14" fmla="*/ 12 w 31"/>
                    <a:gd name="T15" fmla="*/ 21 h 21"/>
                    <a:gd name="T16" fmla="*/ 6 w 31"/>
                    <a:gd name="T17" fmla="*/ 21 h 21"/>
                    <a:gd name="T18" fmla="*/ 0 w 31"/>
                    <a:gd name="T19" fmla="*/ 0 h 21"/>
                    <a:gd name="T20" fmla="*/ 5 w 31"/>
                    <a:gd name="T21" fmla="*/ 0 h 21"/>
                    <a:gd name="T22" fmla="*/ 8 w 31"/>
                    <a:gd name="T23" fmla="*/ 13 h 21"/>
                    <a:gd name="T24" fmla="*/ 9 w 31"/>
                    <a:gd name="T25" fmla="*/ 16 h 21"/>
                    <a:gd name="T26" fmla="*/ 9 w 31"/>
                    <a:gd name="T27" fmla="*/ 16 h 21"/>
                    <a:gd name="T28" fmla="*/ 10 w 31"/>
                    <a:gd name="T29" fmla="*/ 13 h 21"/>
                    <a:gd name="T30" fmla="*/ 13 w 31"/>
                    <a:gd name="T31" fmla="*/ 0 h 21"/>
                    <a:gd name="T32" fmla="*/ 18 w 31"/>
                    <a:gd name="T33" fmla="*/ 0 h 21"/>
                    <a:gd name="T34" fmla="*/ 22 w 31"/>
                    <a:gd name="T35" fmla="*/ 13 h 21"/>
                    <a:gd name="T36" fmla="*/ 22 w 31"/>
                    <a:gd name="T37" fmla="*/ 16 h 21"/>
                    <a:gd name="T38" fmla="*/ 22 w 31"/>
                    <a:gd name="T39" fmla="*/ 16 h 21"/>
                    <a:gd name="T40" fmla="*/ 23 w 31"/>
                    <a:gd name="T41" fmla="*/ 12 h 21"/>
                    <a:gd name="T42" fmla="*/ 26 w 31"/>
                    <a:gd name="T43" fmla="*/ 0 h 21"/>
                    <a:gd name="T44" fmla="*/ 31 w 31"/>
                    <a:gd name="T4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" h="21">
                      <a:moveTo>
                        <a:pt x="31" y="0"/>
                      </a:moveTo>
                      <a:cubicBezTo>
                        <a:pt x="29" y="7"/>
                        <a:pt x="27" y="14"/>
                        <a:pt x="25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4" y="14"/>
                        <a:pt x="2" y="7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5"/>
                        <a:pt x="7" y="9"/>
                        <a:pt x="8" y="13"/>
                      </a:cubicBezTo>
                      <a:cubicBezTo>
                        <a:pt x="9" y="14"/>
                        <a:pt x="9" y="15"/>
                        <a:pt x="9" y="16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5"/>
                        <a:pt x="23" y="13"/>
                        <a:pt x="23" y="12"/>
                      </a:cubicBezTo>
                      <a:cubicBezTo>
                        <a:pt x="24" y="8"/>
                        <a:pt x="25" y="4"/>
                        <a:pt x="26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" name="Oval 29"/>
                <p:cNvSpPr>
                  <a:spLocks noChangeArrowheads="1"/>
                </p:cNvSpPr>
                <p:nvPr/>
              </p:nvSpPr>
              <p:spPr bwMode="auto">
                <a:xfrm>
                  <a:off x="3819525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" name="Freeform 30"/>
                <p:cNvSpPr>
                  <a:spLocks/>
                </p:cNvSpPr>
                <p:nvPr/>
              </p:nvSpPr>
              <p:spPr bwMode="auto">
                <a:xfrm>
                  <a:off x="3851275" y="5997575"/>
                  <a:ext cx="50800" cy="66675"/>
                </a:xfrm>
                <a:custGeom>
                  <a:avLst/>
                  <a:gdLst>
                    <a:gd name="T0" fmla="*/ 16 w 16"/>
                    <a:gd name="T1" fmla="*/ 20 h 21"/>
                    <a:gd name="T2" fmla="*/ 10 w 16"/>
                    <a:gd name="T3" fmla="*/ 21 h 21"/>
                    <a:gd name="T4" fmla="*/ 0 w 16"/>
                    <a:gd name="T5" fmla="*/ 11 h 21"/>
                    <a:gd name="T6" fmla="*/ 10 w 16"/>
                    <a:gd name="T7" fmla="*/ 0 h 21"/>
                    <a:gd name="T8" fmla="*/ 16 w 16"/>
                    <a:gd name="T9" fmla="*/ 1 h 21"/>
                    <a:gd name="T10" fmla="*/ 14 w 16"/>
                    <a:gd name="T11" fmla="*/ 5 h 21"/>
                    <a:gd name="T12" fmla="*/ 11 w 16"/>
                    <a:gd name="T13" fmla="*/ 4 h 21"/>
                    <a:gd name="T14" fmla="*/ 6 w 16"/>
                    <a:gd name="T15" fmla="*/ 10 h 21"/>
                    <a:gd name="T16" fmla="*/ 11 w 16"/>
                    <a:gd name="T17" fmla="*/ 17 h 21"/>
                    <a:gd name="T18" fmla="*/ 15 w 16"/>
                    <a:gd name="T19" fmla="*/ 16 h 21"/>
                    <a:gd name="T20" fmla="*/ 16 w 16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21">
                      <a:moveTo>
                        <a:pt x="16" y="20"/>
                      </a:moveTo>
                      <a:cubicBezTo>
                        <a:pt x="14" y="21"/>
                        <a:pt x="12" y="21"/>
                        <a:pt x="10" y="21"/>
                      </a:cubicBez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2" y="0"/>
                        <a:pt x="14" y="0"/>
                        <a:pt x="16" y="1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3" y="4"/>
                        <a:pt x="12" y="4"/>
                        <a:pt x="11" y="4"/>
                      </a:cubicBezTo>
                      <a:cubicBezTo>
                        <a:pt x="7" y="4"/>
                        <a:pt x="6" y="6"/>
                        <a:pt x="6" y="10"/>
                      </a:cubicBezTo>
                      <a:cubicBezTo>
                        <a:pt x="6" y="15"/>
                        <a:pt x="7" y="17"/>
                        <a:pt x="11" y="17"/>
                      </a:cubicBezTo>
                      <a:cubicBezTo>
                        <a:pt x="12" y="17"/>
                        <a:pt x="14" y="17"/>
                        <a:pt x="15" y="16"/>
                      </a:cubicBezTo>
                      <a:lnTo>
                        <a:pt x="1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" name="Freeform 31"/>
                <p:cNvSpPr>
                  <a:spLocks/>
                </p:cNvSpPr>
                <p:nvPr/>
              </p:nvSpPr>
              <p:spPr bwMode="auto">
                <a:xfrm>
                  <a:off x="3911600" y="5997575"/>
                  <a:ext cx="47625" cy="66675"/>
                </a:xfrm>
                <a:custGeom>
                  <a:avLst/>
                  <a:gdLst>
                    <a:gd name="T0" fmla="*/ 6 w 15"/>
                    <a:gd name="T1" fmla="*/ 21 h 21"/>
                    <a:gd name="T2" fmla="*/ 0 w 15"/>
                    <a:gd name="T3" fmla="*/ 20 h 21"/>
                    <a:gd name="T4" fmla="*/ 1 w 15"/>
                    <a:gd name="T5" fmla="*/ 16 h 21"/>
                    <a:gd name="T6" fmla="*/ 6 w 15"/>
                    <a:gd name="T7" fmla="*/ 17 h 21"/>
                    <a:gd name="T8" fmla="*/ 9 w 15"/>
                    <a:gd name="T9" fmla="*/ 15 h 21"/>
                    <a:gd name="T10" fmla="*/ 6 w 15"/>
                    <a:gd name="T11" fmla="*/ 12 h 21"/>
                    <a:gd name="T12" fmla="*/ 0 w 15"/>
                    <a:gd name="T13" fmla="*/ 6 h 21"/>
                    <a:gd name="T14" fmla="*/ 8 w 15"/>
                    <a:gd name="T15" fmla="*/ 0 h 21"/>
                    <a:gd name="T16" fmla="*/ 13 w 15"/>
                    <a:gd name="T17" fmla="*/ 0 h 21"/>
                    <a:gd name="T18" fmla="*/ 13 w 15"/>
                    <a:gd name="T19" fmla="*/ 4 h 21"/>
                    <a:gd name="T20" fmla="*/ 9 w 15"/>
                    <a:gd name="T21" fmla="*/ 4 h 21"/>
                    <a:gd name="T22" fmla="*/ 6 w 15"/>
                    <a:gd name="T23" fmla="*/ 6 h 21"/>
                    <a:gd name="T24" fmla="*/ 9 w 15"/>
                    <a:gd name="T25" fmla="*/ 9 h 21"/>
                    <a:gd name="T26" fmla="*/ 15 w 15"/>
                    <a:gd name="T27" fmla="*/ 14 h 21"/>
                    <a:gd name="T28" fmla="*/ 6 w 15"/>
                    <a:gd name="T2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" h="21">
                      <a:moveTo>
                        <a:pt x="6" y="21"/>
                      </a:moveTo>
                      <a:cubicBezTo>
                        <a:pt x="4" y="21"/>
                        <a:pt x="2" y="21"/>
                        <a:pt x="0" y="20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3" y="17"/>
                        <a:pt x="5" y="17"/>
                        <a:pt x="6" y="17"/>
                      </a:cubicBezTo>
                      <a:cubicBezTo>
                        <a:pt x="8" y="17"/>
                        <a:pt x="9" y="16"/>
                        <a:pt x="9" y="15"/>
                      </a:cubicBezTo>
                      <a:cubicBezTo>
                        <a:pt x="9" y="14"/>
                        <a:pt x="8" y="13"/>
                        <a:pt x="6" y="12"/>
                      </a:cubicBezTo>
                      <a:cubicBezTo>
                        <a:pt x="3" y="11"/>
                        <a:pt x="0" y="10"/>
                        <a:pt x="0" y="6"/>
                      </a:cubicBezTo>
                      <a:cubicBezTo>
                        <a:pt x="0" y="2"/>
                        <a:pt x="3" y="0"/>
                        <a:pt x="8" y="0"/>
                      </a:cubicBezTo>
                      <a:cubicBezTo>
                        <a:pt x="10" y="0"/>
                        <a:pt x="12" y="0"/>
                        <a:pt x="13" y="0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1" y="4"/>
                        <a:pt x="10" y="4"/>
                        <a:pt x="9" y="4"/>
                      </a:cubicBez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6" y="7"/>
                        <a:pt x="7" y="8"/>
                        <a:pt x="9" y="9"/>
                      </a:cubicBezTo>
                      <a:cubicBezTo>
                        <a:pt x="13" y="10"/>
                        <a:pt x="15" y="11"/>
                        <a:pt x="15" y="14"/>
                      </a:cubicBezTo>
                      <a:cubicBezTo>
                        <a:pt x="15" y="18"/>
                        <a:pt x="11" y="21"/>
                        <a:pt x="6" y="21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2" name="Freeform 32"/>
                <p:cNvSpPr>
                  <a:spLocks noEditPoints="1"/>
                </p:cNvSpPr>
                <p:nvPr/>
              </p:nvSpPr>
              <p:spPr bwMode="auto">
                <a:xfrm>
                  <a:off x="3965575" y="5969000"/>
                  <a:ext cx="28575" cy="95250"/>
                </a:xfrm>
                <a:custGeom>
                  <a:avLst/>
                  <a:gdLst>
                    <a:gd name="T0" fmla="*/ 4 w 9"/>
                    <a:gd name="T1" fmla="*/ 30 h 30"/>
                    <a:gd name="T2" fmla="*/ 4 w 9"/>
                    <a:gd name="T3" fmla="*/ 13 h 30"/>
                    <a:gd name="T4" fmla="*/ 0 w 9"/>
                    <a:gd name="T5" fmla="*/ 13 h 30"/>
                    <a:gd name="T6" fmla="*/ 0 w 9"/>
                    <a:gd name="T7" fmla="*/ 9 h 30"/>
                    <a:gd name="T8" fmla="*/ 9 w 9"/>
                    <a:gd name="T9" fmla="*/ 9 h 30"/>
                    <a:gd name="T10" fmla="*/ 9 w 9"/>
                    <a:gd name="T11" fmla="*/ 30 h 30"/>
                    <a:gd name="T12" fmla="*/ 4 w 9"/>
                    <a:gd name="T13" fmla="*/ 30 h 30"/>
                    <a:gd name="T14" fmla="*/ 6 w 9"/>
                    <a:gd name="T15" fmla="*/ 6 h 30"/>
                    <a:gd name="T16" fmla="*/ 3 w 9"/>
                    <a:gd name="T17" fmla="*/ 3 h 30"/>
                    <a:gd name="T18" fmla="*/ 6 w 9"/>
                    <a:gd name="T19" fmla="*/ 0 h 30"/>
                    <a:gd name="T20" fmla="*/ 9 w 9"/>
                    <a:gd name="T21" fmla="*/ 3 h 30"/>
                    <a:gd name="T22" fmla="*/ 6 w 9"/>
                    <a:gd name="T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" h="30">
                      <a:moveTo>
                        <a:pt x="4" y="30"/>
                      </a:move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9" y="30"/>
                        <a:pt x="9" y="30"/>
                        <a:pt x="9" y="30"/>
                      </a:cubicBezTo>
                      <a:lnTo>
                        <a:pt x="4" y="30"/>
                      </a:lnTo>
                      <a:close/>
                      <a:moveTo>
                        <a:pt x="6" y="6"/>
                      </a:moveTo>
                      <a:cubicBezTo>
                        <a:pt x="4" y="6"/>
                        <a:pt x="3" y="5"/>
                        <a:pt x="3" y="3"/>
                      </a:cubicBezTo>
                      <a:cubicBezTo>
                        <a:pt x="3" y="1"/>
                        <a:pt x="4" y="0"/>
                        <a:pt x="6" y="0"/>
                      </a:cubicBezTo>
                      <a:cubicBezTo>
                        <a:pt x="8" y="0"/>
                        <a:pt x="9" y="1"/>
                        <a:pt x="9" y="3"/>
                      </a:cubicBezTo>
                      <a:cubicBezTo>
                        <a:pt x="9" y="5"/>
                        <a:pt x="8" y="6"/>
                        <a:pt x="6" y="6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3" name="Freeform 33"/>
                <p:cNvSpPr>
                  <a:spLocks/>
                </p:cNvSpPr>
                <p:nvPr/>
              </p:nvSpPr>
              <p:spPr bwMode="auto">
                <a:xfrm>
                  <a:off x="4013200" y="5997575"/>
                  <a:ext cx="39687" cy="66675"/>
                </a:xfrm>
                <a:custGeom>
                  <a:avLst/>
                  <a:gdLst>
                    <a:gd name="T0" fmla="*/ 11 w 12"/>
                    <a:gd name="T1" fmla="*/ 5 h 21"/>
                    <a:gd name="T2" fmla="*/ 9 w 12"/>
                    <a:gd name="T3" fmla="*/ 5 h 21"/>
                    <a:gd name="T4" fmla="*/ 5 w 12"/>
                    <a:gd name="T5" fmla="*/ 8 h 21"/>
                    <a:gd name="T6" fmla="*/ 5 w 12"/>
                    <a:gd name="T7" fmla="*/ 21 h 21"/>
                    <a:gd name="T8" fmla="*/ 0 w 12"/>
                    <a:gd name="T9" fmla="*/ 21 h 21"/>
                    <a:gd name="T10" fmla="*/ 0 w 12"/>
                    <a:gd name="T11" fmla="*/ 0 h 21"/>
                    <a:gd name="T12" fmla="*/ 4 w 12"/>
                    <a:gd name="T13" fmla="*/ 0 h 21"/>
                    <a:gd name="T14" fmla="*/ 4 w 12"/>
                    <a:gd name="T15" fmla="*/ 4 h 21"/>
                    <a:gd name="T16" fmla="*/ 10 w 12"/>
                    <a:gd name="T17" fmla="*/ 0 h 21"/>
                    <a:gd name="T18" fmla="*/ 12 w 12"/>
                    <a:gd name="T19" fmla="*/ 0 h 21"/>
                    <a:gd name="T20" fmla="*/ 11 w 12"/>
                    <a:gd name="T21" fmla="*/ 5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21">
                      <a:moveTo>
                        <a:pt x="11" y="5"/>
                      </a:moveTo>
                      <a:cubicBezTo>
                        <a:pt x="11" y="5"/>
                        <a:pt x="10" y="5"/>
                        <a:pt x="9" y="5"/>
                      </a:cubicBezTo>
                      <a:cubicBezTo>
                        <a:pt x="8" y="5"/>
                        <a:pt x="7" y="6"/>
                        <a:pt x="5" y="8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6" y="1"/>
                        <a:pt x="8" y="0"/>
                        <a:pt x="10" y="0"/>
                      </a:cubicBezTo>
                      <a:cubicBezTo>
                        <a:pt x="11" y="0"/>
                        <a:pt x="11" y="0"/>
                        <a:pt x="12" y="0"/>
                      </a:cubicBezTo>
                      <a:lnTo>
                        <a:pt x="11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4" name="Freeform 34"/>
                <p:cNvSpPr>
                  <a:spLocks noEditPoints="1"/>
                </p:cNvSpPr>
                <p:nvPr/>
              </p:nvSpPr>
              <p:spPr bwMode="auto">
                <a:xfrm>
                  <a:off x="4062413" y="5997575"/>
                  <a:ext cx="66675" cy="66675"/>
                </a:xfrm>
                <a:custGeom>
                  <a:avLst/>
                  <a:gdLst>
                    <a:gd name="T0" fmla="*/ 10 w 21"/>
                    <a:gd name="T1" fmla="*/ 21 h 21"/>
                    <a:gd name="T2" fmla="*/ 0 w 21"/>
                    <a:gd name="T3" fmla="*/ 11 h 21"/>
                    <a:gd name="T4" fmla="*/ 10 w 21"/>
                    <a:gd name="T5" fmla="*/ 0 h 21"/>
                    <a:gd name="T6" fmla="*/ 21 w 21"/>
                    <a:gd name="T7" fmla="*/ 10 h 21"/>
                    <a:gd name="T8" fmla="*/ 10 w 21"/>
                    <a:gd name="T9" fmla="*/ 21 h 21"/>
                    <a:gd name="T10" fmla="*/ 10 w 21"/>
                    <a:gd name="T11" fmla="*/ 4 h 21"/>
                    <a:gd name="T12" fmla="*/ 5 w 21"/>
                    <a:gd name="T13" fmla="*/ 10 h 21"/>
                    <a:gd name="T14" fmla="*/ 10 w 21"/>
                    <a:gd name="T15" fmla="*/ 17 h 21"/>
                    <a:gd name="T16" fmla="*/ 15 w 21"/>
                    <a:gd name="T17" fmla="*/ 11 h 21"/>
                    <a:gd name="T18" fmla="*/ 10 w 21"/>
                    <a:gd name="T1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3" y="21"/>
                        <a:pt x="0" y="17"/>
                        <a:pt x="0" y="11"/>
                      </a:cubicBezTo>
                      <a:cubicBezTo>
                        <a:pt x="0" y="4"/>
                        <a:pt x="3" y="0"/>
                        <a:pt x="10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7"/>
                        <a:pt x="17" y="21"/>
                        <a:pt x="10" y="21"/>
                      </a:cubicBezTo>
                      <a:moveTo>
                        <a:pt x="10" y="4"/>
                      </a:moveTo>
                      <a:cubicBezTo>
                        <a:pt x="7" y="4"/>
                        <a:pt x="5" y="7"/>
                        <a:pt x="5" y="10"/>
                      </a:cubicBezTo>
                      <a:cubicBezTo>
                        <a:pt x="5" y="14"/>
                        <a:pt x="6" y="17"/>
                        <a:pt x="10" y="17"/>
                      </a:cubicBezTo>
                      <a:cubicBezTo>
                        <a:pt x="14" y="17"/>
                        <a:pt x="15" y="14"/>
                        <a:pt x="15" y="11"/>
                      </a:cubicBezTo>
                      <a:cubicBezTo>
                        <a:pt x="15" y="6"/>
                        <a:pt x="14" y="4"/>
                        <a:pt x="10" y="4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5" name="Oval 35"/>
                <p:cNvSpPr>
                  <a:spLocks noChangeArrowheads="1"/>
                </p:cNvSpPr>
                <p:nvPr/>
              </p:nvSpPr>
              <p:spPr bwMode="auto">
                <a:xfrm>
                  <a:off x="4141788" y="6042025"/>
                  <a:ext cx="19050" cy="22225"/>
                </a:xfrm>
                <a:prstGeom prst="ellipse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6" name="Freeform 36"/>
                <p:cNvSpPr>
                  <a:spLocks noEditPoints="1"/>
                </p:cNvSpPr>
                <p:nvPr/>
              </p:nvSpPr>
              <p:spPr bwMode="auto">
                <a:xfrm>
                  <a:off x="41767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3 w 18"/>
                    <a:gd name="T3" fmla="*/ 19 h 21"/>
                    <a:gd name="T4" fmla="*/ 7 w 18"/>
                    <a:gd name="T5" fmla="*/ 21 h 21"/>
                    <a:gd name="T6" fmla="*/ 0 w 18"/>
                    <a:gd name="T7" fmla="*/ 15 h 21"/>
                    <a:gd name="T8" fmla="*/ 10 w 18"/>
                    <a:gd name="T9" fmla="*/ 8 h 21"/>
                    <a:gd name="T10" fmla="*/ 13 w 18"/>
                    <a:gd name="T11" fmla="*/ 8 h 21"/>
                    <a:gd name="T12" fmla="*/ 13 w 18"/>
                    <a:gd name="T13" fmla="*/ 7 h 21"/>
                    <a:gd name="T14" fmla="*/ 8 w 18"/>
                    <a:gd name="T15" fmla="*/ 4 h 21"/>
                    <a:gd name="T16" fmla="*/ 2 w 18"/>
                    <a:gd name="T17" fmla="*/ 5 h 21"/>
                    <a:gd name="T18" fmla="*/ 2 w 18"/>
                    <a:gd name="T19" fmla="*/ 1 h 21"/>
                    <a:gd name="T20" fmla="*/ 9 w 18"/>
                    <a:gd name="T21" fmla="*/ 0 h 21"/>
                    <a:gd name="T22" fmla="*/ 18 w 18"/>
                    <a:gd name="T23" fmla="*/ 7 h 21"/>
                    <a:gd name="T24" fmla="*/ 18 w 18"/>
                    <a:gd name="T25" fmla="*/ 21 h 21"/>
                    <a:gd name="T26" fmla="*/ 14 w 18"/>
                    <a:gd name="T27" fmla="*/ 21 h 21"/>
                    <a:gd name="T28" fmla="*/ 13 w 18"/>
                    <a:gd name="T29" fmla="*/ 12 h 21"/>
                    <a:gd name="T30" fmla="*/ 10 w 18"/>
                    <a:gd name="T31" fmla="*/ 12 h 21"/>
                    <a:gd name="T32" fmla="*/ 5 w 18"/>
                    <a:gd name="T33" fmla="*/ 15 h 21"/>
                    <a:gd name="T34" fmla="*/ 8 w 18"/>
                    <a:gd name="T35" fmla="*/ 17 h 21"/>
                    <a:gd name="T36" fmla="*/ 13 w 18"/>
                    <a:gd name="T37" fmla="*/ 15 h 21"/>
                    <a:gd name="T38" fmla="*/ 13 w 18"/>
                    <a:gd name="T39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3" y="21"/>
                        <a:pt x="0" y="19"/>
                        <a:pt x="0" y="15"/>
                      </a:cubicBezTo>
                      <a:cubicBezTo>
                        <a:pt x="0" y="10"/>
                        <a:pt x="4" y="8"/>
                        <a:pt x="10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5"/>
                        <a:pt x="12" y="4"/>
                        <a:pt x="8" y="4"/>
                      </a:cubicBezTo>
                      <a:cubicBezTo>
                        <a:pt x="6" y="4"/>
                        <a:pt x="4" y="4"/>
                        <a:pt x="2" y="5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0"/>
                        <a:pt x="6" y="0"/>
                        <a:pt x="9" y="0"/>
                      </a:cubicBezTo>
                      <a:cubicBezTo>
                        <a:pt x="15" y="0"/>
                        <a:pt x="18" y="2"/>
                        <a:pt x="18" y="7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  <a:moveTo>
                        <a:pt x="13" y="12"/>
                      </a:move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7" y="12"/>
                        <a:pt x="5" y="13"/>
                        <a:pt x="5" y="15"/>
                      </a:cubicBezTo>
                      <a:cubicBezTo>
                        <a:pt x="5" y="16"/>
                        <a:pt x="6" y="17"/>
                        <a:pt x="8" y="17"/>
                      </a:cubicBezTo>
                      <a:cubicBezTo>
                        <a:pt x="10" y="17"/>
                        <a:pt x="11" y="17"/>
                        <a:pt x="13" y="15"/>
                      </a:cubicBezTo>
                      <a:lnTo>
                        <a:pt x="13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7" name="Freeform 37"/>
                <p:cNvSpPr>
                  <a:spLocks/>
                </p:cNvSpPr>
                <p:nvPr/>
              </p:nvSpPr>
              <p:spPr bwMode="auto">
                <a:xfrm>
                  <a:off x="4252913" y="5997575"/>
                  <a:ext cx="57150" cy="66675"/>
                </a:xfrm>
                <a:custGeom>
                  <a:avLst/>
                  <a:gdLst>
                    <a:gd name="T0" fmla="*/ 14 w 18"/>
                    <a:gd name="T1" fmla="*/ 21 h 21"/>
                    <a:gd name="T2" fmla="*/ 14 w 18"/>
                    <a:gd name="T3" fmla="*/ 18 h 21"/>
                    <a:gd name="T4" fmla="*/ 7 w 18"/>
                    <a:gd name="T5" fmla="*/ 21 h 21"/>
                    <a:gd name="T6" fmla="*/ 0 w 18"/>
                    <a:gd name="T7" fmla="*/ 13 h 21"/>
                    <a:gd name="T8" fmla="*/ 0 w 18"/>
                    <a:gd name="T9" fmla="*/ 0 h 21"/>
                    <a:gd name="T10" fmla="*/ 5 w 18"/>
                    <a:gd name="T11" fmla="*/ 0 h 21"/>
                    <a:gd name="T12" fmla="*/ 5 w 18"/>
                    <a:gd name="T13" fmla="*/ 12 h 21"/>
                    <a:gd name="T14" fmla="*/ 8 w 18"/>
                    <a:gd name="T15" fmla="*/ 17 h 21"/>
                    <a:gd name="T16" fmla="*/ 13 w 18"/>
                    <a:gd name="T17" fmla="*/ 14 h 21"/>
                    <a:gd name="T18" fmla="*/ 13 w 18"/>
                    <a:gd name="T19" fmla="*/ 0 h 21"/>
                    <a:gd name="T20" fmla="*/ 18 w 18"/>
                    <a:gd name="T21" fmla="*/ 0 h 21"/>
                    <a:gd name="T22" fmla="*/ 18 w 18"/>
                    <a:gd name="T23" fmla="*/ 21 h 21"/>
                    <a:gd name="T24" fmla="*/ 14 w 18"/>
                    <a:gd name="T25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8" h="21">
                      <a:moveTo>
                        <a:pt x="14" y="21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2" y="20"/>
                        <a:pt x="10" y="21"/>
                        <a:pt x="7" y="21"/>
                      </a:cubicBezTo>
                      <a:cubicBezTo>
                        <a:pt x="2" y="21"/>
                        <a:pt x="0" y="18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5"/>
                        <a:pt x="6" y="17"/>
                        <a:pt x="8" y="17"/>
                      </a:cubicBezTo>
                      <a:cubicBezTo>
                        <a:pt x="10" y="17"/>
                        <a:pt x="11" y="16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lnTo>
                        <a:pt x="1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AU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30" name="Group 66"/>
            <p:cNvGrpSpPr>
              <a:grpSpLocks/>
            </p:cNvGrpSpPr>
            <p:nvPr userDrawn="1"/>
          </p:nvGrpSpPr>
          <p:grpSpPr bwMode="auto">
            <a:xfrm>
              <a:off x="-26988" y="357188"/>
              <a:ext cx="9178926" cy="2571750"/>
              <a:chOff x="-17463" y="357188"/>
              <a:chExt cx="9186863" cy="2571750"/>
            </a:xfrm>
          </p:grpSpPr>
          <p:sp>
            <p:nvSpPr>
              <p:cNvPr id="31" name="Freeform 17"/>
              <p:cNvSpPr>
                <a:spLocks/>
              </p:cNvSpPr>
              <p:nvPr userDrawn="1"/>
            </p:nvSpPr>
            <p:spPr bwMode="auto">
              <a:xfrm>
                <a:off x="-17463" y="1971675"/>
                <a:ext cx="9186863" cy="957263"/>
              </a:xfrm>
              <a:custGeom>
                <a:avLst/>
                <a:gdLst>
                  <a:gd name="T0" fmla="*/ 0 w 2880"/>
                  <a:gd name="T1" fmla="*/ 0 h 300"/>
                  <a:gd name="T2" fmla="*/ 372 w 2880"/>
                  <a:gd name="T3" fmla="*/ 0 h 300"/>
                  <a:gd name="T4" fmla="*/ 890 w 2880"/>
                  <a:gd name="T5" fmla="*/ 171 h 300"/>
                  <a:gd name="T6" fmla="*/ 1389 w 2880"/>
                  <a:gd name="T7" fmla="*/ 300 h 300"/>
                  <a:gd name="T8" fmla="*/ 2880 w 2880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1"/>
                      <a:pt x="890" y="171"/>
                    </a:cubicBezTo>
                    <a:cubicBezTo>
                      <a:pt x="1011" y="240"/>
                      <a:pt x="1176" y="300"/>
                      <a:pt x="1389" y="300"/>
                    </a:cubicBezTo>
                    <a:cubicBezTo>
                      <a:pt x="2880" y="300"/>
                      <a:pt x="2880" y="300"/>
                      <a:pt x="2880" y="30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" name="Freeform 18"/>
              <p:cNvSpPr>
                <a:spLocks/>
              </p:cNvSpPr>
              <p:nvPr userDrawn="1"/>
            </p:nvSpPr>
            <p:spPr bwMode="auto">
              <a:xfrm>
                <a:off x="-17463" y="2449513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 userDrawn="1"/>
            </p:nvSpPr>
            <p:spPr bwMode="auto">
              <a:xfrm>
                <a:off x="-17463" y="1655763"/>
                <a:ext cx="9186863" cy="954087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0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0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4" name="Freeform 20"/>
              <p:cNvSpPr>
                <a:spLocks/>
              </p:cNvSpPr>
              <p:nvPr userDrawn="1"/>
            </p:nvSpPr>
            <p:spPr bwMode="auto">
              <a:xfrm>
                <a:off x="-17463" y="2130425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1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1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" name="Freeform 21"/>
              <p:cNvSpPr>
                <a:spLocks/>
              </p:cNvSpPr>
              <p:nvPr userDrawn="1"/>
            </p:nvSpPr>
            <p:spPr bwMode="auto">
              <a:xfrm>
                <a:off x="-17463" y="1336675"/>
                <a:ext cx="9186863" cy="954088"/>
              </a:xfrm>
              <a:custGeom>
                <a:avLst/>
                <a:gdLst>
                  <a:gd name="T0" fmla="*/ 0 w 2880"/>
                  <a:gd name="T1" fmla="*/ 0 h 299"/>
                  <a:gd name="T2" fmla="*/ 372 w 2880"/>
                  <a:gd name="T3" fmla="*/ 0 h 299"/>
                  <a:gd name="T4" fmla="*/ 890 w 2880"/>
                  <a:gd name="T5" fmla="*/ 171 h 299"/>
                  <a:gd name="T6" fmla="*/ 1389 w 2880"/>
                  <a:gd name="T7" fmla="*/ 299 h 299"/>
                  <a:gd name="T8" fmla="*/ 2880 w 2880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0" y="0"/>
                    </a:moveTo>
                    <a:cubicBezTo>
                      <a:pt x="0" y="0"/>
                      <a:pt x="308" y="0"/>
                      <a:pt x="372" y="0"/>
                    </a:cubicBezTo>
                    <a:cubicBezTo>
                      <a:pt x="638" y="0"/>
                      <a:pt x="749" y="90"/>
                      <a:pt x="890" y="171"/>
                    </a:cubicBezTo>
                    <a:cubicBezTo>
                      <a:pt x="1011" y="239"/>
                      <a:pt x="1176" y="299"/>
                      <a:pt x="1389" y="299"/>
                    </a:cubicBezTo>
                    <a:cubicBezTo>
                      <a:pt x="2880" y="299"/>
                      <a:pt x="2880" y="299"/>
                      <a:pt x="2880" y="299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" name="Freeform 22"/>
              <p:cNvSpPr>
                <a:spLocks/>
              </p:cNvSpPr>
              <p:nvPr userDrawn="1"/>
            </p:nvSpPr>
            <p:spPr bwMode="auto">
              <a:xfrm>
                <a:off x="-17463" y="1811338"/>
                <a:ext cx="9186863" cy="479425"/>
              </a:xfrm>
              <a:custGeom>
                <a:avLst/>
                <a:gdLst>
                  <a:gd name="T0" fmla="*/ 2880 w 2880"/>
                  <a:gd name="T1" fmla="*/ 0 h 150"/>
                  <a:gd name="T2" fmla="*/ 1202 w 2880"/>
                  <a:gd name="T3" fmla="*/ 0 h 150"/>
                  <a:gd name="T4" fmla="*/ 890 w 2880"/>
                  <a:gd name="T5" fmla="*/ 22 h 150"/>
                  <a:gd name="T6" fmla="*/ 366 w 2880"/>
                  <a:gd name="T7" fmla="*/ 150 h 150"/>
                  <a:gd name="T8" fmla="*/ 0 w 2880"/>
                  <a:gd name="T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2880" y="0"/>
                    </a:moveTo>
                    <a:cubicBezTo>
                      <a:pt x="1202" y="0"/>
                      <a:pt x="1202" y="0"/>
                      <a:pt x="1202" y="0"/>
                    </a:cubicBezTo>
                    <a:cubicBezTo>
                      <a:pt x="999" y="0"/>
                      <a:pt x="933" y="5"/>
                      <a:pt x="890" y="22"/>
                    </a:cubicBezTo>
                    <a:cubicBezTo>
                      <a:pt x="802" y="55"/>
                      <a:pt x="685" y="150"/>
                      <a:pt x="366" y="150"/>
                    </a:cubicBezTo>
                    <a:cubicBezTo>
                      <a:pt x="0" y="150"/>
                      <a:pt x="0" y="150"/>
                      <a:pt x="0" y="15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" name="Freeform 23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957262"/>
              </a:xfrm>
              <a:custGeom>
                <a:avLst/>
                <a:gdLst>
                  <a:gd name="T0" fmla="*/ 2880 w 2880"/>
                  <a:gd name="T1" fmla="*/ 300 h 300"/>
                  <a:gd name="T2" fmla="*/ 2501 w 2880"/>
                  <a:gd name="T3" fmla="*/ 300 h 300"/>
                  <a:gd name="T4" fmla="*/ 1984 w 2880"/>
                  <a:gd name="T5" fmla="*/ 129 h 300"/>
                  <a:gd name="T6" fmla="*/ 1485 w 2880"/>
                  <a:gd name="T7" fmla="*/ 0 h 300"/>
                  <a:gd name="T8" fmla="*/ 0 w 2880"/>
                  <a:gd name="T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300">
                    <a:moveTo>
                      <a:pt x="2880" y="300"/>
                    </a:moveTo>
                    <a:cubicBezTo>
                      <a:pt x="2880" y="300"/>
                      <a:pt x="2565" y="300"/>
                      <a:pt x="2501" y="300"/>
                    </a:cubicBezTo>
                    <a:cubicBezTo>
                      <a:pt x="2236" y="300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" name="Freeform 24"/>
              <p:cNvSpPr>
                <a:spLocks/>
              </p:cNvSpPr>
              <p:nvPr userDrawn="1"/>
            </p:nvSpPr>
            <p:spPr bwMode="auto">
              <a:xfrm>
                <a:off x="-17463" y="357188"/>
                <a:ext cx="9186863" cy="477837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9" name="Freeform 25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954088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9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9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0" name="Freeform 26"/>
              <p:cNvSpPr>
                <a:spLocks/>
              </p:cNvSpPr>
              <p:nvPr userDrawn="1"/>
            </p:nvSpPr>
            <p:spPr bwMode="auto">
              <a:xfrm>
                <a:off x="-17463" y="676275"/>
                <a:ext cx="9186863" cy="477838"/>
              </a:xfrm>
              <a:custGeom>
                <a:avLst/>
                <a:gdLst>
                  <a:gd name="T0" fmla="*/ 0 w 2880"/>
                  <a:gd name="T1" fmla="*/ 150 h 150"/>
                  <a:gd name="T2" fmla="*/ 1672 w 2880"/>
                  <a:gd name="T3" fmla="*/ 150 h 150"/>
                  <a:gd name="T4" fmla="*/ 1984 w 2880"/>
                  <a:gd name="T5" fmla="*/ 129 h 150"/>
                  <a:gd name="T6" fmla="*/ 2507 w 2880"/>
                  <a:gd name="T7" fmla="*/ 0 h 150"/>
                  <a:gd name="T8" fmla="*/ 2880 w 288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50">
                    <a:moveTo>
                      <a:pt x="0" y="150"/>
                    </a:moveTo>
                    <a:cubicBezTo>
                      <a:pt x="1672" y="150"/>
                      <a:pt x="1672" y="150"/>
                      <a:pt x="1672" y="150"/>
                    </a:cubicBezTo>
                    <a:cubicBezTo>
                      <a:pt x="1875" y="150"/>
                      <a:pt x="1941" y="145"/>
                      <a:pt x="1984" y="129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" name="Freeform 27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954087"/>
              </a:xfrm>
              <a:custGeom>
                <a:avLst/>
                <a:gdLst>
                  <a:gd name="T0" fmla="*/ 2880 w 2880"/>
                  <a:gd name="T1" fmla="*/ 299 h 299"/>
                  <a:gd name="T2" fmla="*/ 2501 w 2880"/>
                  <a:gd name="T3" fmla="*/ 299 h 299"/>
                  <a:gd name="T4" fmla="*/ 1984 w 2880"/>
                  <a:gd name="T5" fmla="*/ 128 h 299"/>
                  <a:gd name="T6" fmla="*/ 1485 w 2880"/>
                  <a:gd name="T7" fmla="*/ 0 h 299"/>
                  <a:gd name="T8" fmla="*/ 0 w 288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299">
                    <a:moveTo>
                      <a:pt x="2880" y="299"/>
                    </a:moveTo>
                    <a:cubicBezTo>
                      <a:pt x="2880" y="299"/>
                      <a:pt x="2565" y="299"/>
                      <a:pt x="2501" y="299"/>
                    </a:cubicBezTo>
                    <a:cubicBezTo>
                      <a:pt x="2236" y="299"/>
                      <a:pt x="2124" y="209"/>
                      <a:pt x="1984" y="128"/>
                    </a:cubicBezTo>
                    <a:cubicBezTo>
                      <a:pt x="1863" y="60"/>
                      <a:pt x="1698" y="0"/>
                      <a:pt x="148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2">
                    <a:lumMod val="90000"/>
                    <a:lumOff val="10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2" name="Freeform 28"/>
              <p:cNvSpPr>
                <a:spLocks/>
              </p:cNvSpPr>
              <p:nvPr userDrawn="1"/>
            </p:nvSpPr>
            <p:spPr bwMode="auto">
              <a:xfrm>
                <a:off x="-17463" y="995363"/>
                <a:ext cx="9186863" cy="474662"/>
              </a:xfrm>
              <a:custGeom>
                <a:avLst/>
                <a:gdLst>
                  <a:gd name="T0" fmla="*/ 0 w 2880"/>
                  <a:gd name="T1" fmla="*/ 149 h 149"/>
                  <a:gd name="T2" fmla="*/ 1672 w 2880"/>
                  <a:gd name="T3" fmla="*/ 149 h 149"/>
                  <a:gd name="T4" fmla="*/ 1984 w 2880"/>
                  <a:gd name="T5" fmla="*/ 128 h 149"/>
                  <a:gd name="T6" fmla="*/ 2507 w 2880"/>
                  <a:gd name="T7" fmla="*/ 0 h 149"/>
                  <a:gd name="T8" fmla="*/ 2880 w 2880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0" h="149">
                    <a:moveTo>
                      <a:pt x="0" y="149"/>
                    </a:moveTo>
                    <a:cubicBezTo>
                      <a:pt x="1672" y="149"/>
                      <a:pt x="1672" y="149"/>
                      <a:pt x="1672" y="149"/>
                    </a:cubicBezTo>
                    <a:cubicBezTo>
                      <a:pt x="1875" y="149"/>
                      <a:pt x="1941" y="145"/>
                      <a:pt x="1984" y="128"/>
                    </a:cubicBezTo>
                    <a:cubicBezTo>
                      <a:pt x="2071" y="95"/>
                      <a:pt x="2189" y="0"/>
                      <a:pt x="2507" y="0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22613"/>
            <a:ext cx="8467494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57092"/>
            <a:ext cx="8475710" cy="360040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>
                <a:latin typeface="Calibri"/>
              </a:rPr>
              <a:t>Presentation title  |  Presenter name</a:t>
            </a:r>
            <a:endParaRPr lang="en-AU">
              <a:latin typeface="Calibri"/>
            </a:endParaRP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AU" dirty="0" smtClean="0">
                <a:solidFill>
                  <a:srgbClr val="FFFFFF"/>
                </a:solidFill>
                <a:latin typeface="Calibri"/>
              </a:rPr>
              <a:t>  |</a:t>
            </a:r>
            <a:endParaRPr lang="en-AU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5928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>
                <a:latin typeface="Calibri"/>
              </a:rPr>
              <a:t>Presentation title  |  Presenter name</a:t>
            </a:r>
            <a:endParaRPr lang="en-AU">
              <a:latin typeface="Calibri"/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AU" dirty="0" smtClean="0">
                <a:solidFill>
                  <a:srgbClr val="FFFFFF"/>
                </a:solidFill>
                <a:latin typeface="Calibri"/>
              </a:rPr>
              <a:t>  |</a:t>
            </a:r>
            <a:endParaRPr lang="en-AU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773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>
                <a:latin typeface="Calibri"/>
              </a:rPr>
              <a:t>Presentation title  |  Presenter name</a:t>
            </a:r>
            <a:endParaRPr lang="en-AU">
              <a:latin typeface="Calibri"/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accent2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AU" dirty="0" smtClean="0">
                <a:solidFill>
                  <a:srgbClr val="FFFFFF"/>
                </a:solidFill>
                <a:latin typeface="Calibri"/>
              </a:rPr>
              <a:t>  |</a:t>
            </a:r>
            <a:endParaRPr lang="en-AU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533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9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9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>
                <a:latin typeface="Calibri"/>
              </a:rPr>
              <a:t>Presentation title  |  Presenter name</a:t>
            </a:r>
            <a:endParaRPr lang="en-AU">
              <a:latin typeface="Calibri"/>
            </a:endParaRP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AU" dirty="0" smtClean="0">
                <a:solidFill>
                  <a:srgbClr val="FFFFFF"/>
                </a:solidFill>
                <a:latin typeface="Calibri"/>
              </a:rPr>
              <a:t>  |</a:t>
            </a:r>
            <a:endParaRPr lang="en-AU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75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043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>
                <a:latin typeface="Calibri"/>
              </a:rPr>
              <a:t>Presentation title  |  Presenter name</a:t>
            </a:r>
            <a:endParaRPr lang="en-AU">
              <a:latin typeface="Calibri"/>
            </a:endParaRP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AU" dirty="0" smtClean="0">
                <a:solidFill>
                  <a:srgbClr val="FFFFFF"/>
                </a:solidFill>
                <a:latin typeface="Calibri"/>
              </a:rPr>
              <a:t>  |</a:t>
            </a:r>
            <a:endParaRPr lang="en-AU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83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>
                <a:latin typeface="Calibri"/>
              </a:rPr>
              <a:t>Presentation title  |  Presenter name</a:t>
            </a:r>
            <a:endParaRPr lang="en-AU">
              <a:latin typeface="Calibri"/>
            </a:endParaRPr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AU" dirty="0" smtClean="0">
                <a:solidFill>
                  <a:srgbClr val="FFFFFF"/>
                </a:solidFill>
                <a:latin typeface="Calibri"/>
              </a:rPr>
              <a:t>  |</a:t>
            </a:r>
            <a:endParaRPr lang="en-AU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759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>
                <a:latin typeface="Calibri"/>
              </a:rPr>
              <a:t>Presentation title  |  Presenter name</a:t>
            </a:r>
            <a:endParaRPr lang="en-AU">
              <a:latin typeface="Calibri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AU" dirty="0" smtClean="0">
                <a:solidFill>
                  <a:srgbClr val="FFFFFF"/>
                </a:solidFill>
                <a:latin typeface="Calibri"/>
              </a:rPr>
              <a:t>  |</a:t>
            </a:r>
            <a:endParaRPr lang="en-AU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984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 userDrawn="1"/>
        </p:nvGrpSpPr>
        <p:grpSpPr>
          <a:xfrm>
            <a:off x="-7937" y="6056319"/>
            <a:ext cx="9161463" cy="801687"/>
            <a:chOff x="-7938" y="6056313"/>
            <a:chExt cx="9161463" cy="801687"/>
          </a:xfrm>
        </p:grpSpPr>
        <p:sp>
          <p:nvSpPr>
            <p:cNvPr id="3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33" name="Group 1"/>
            <p:cNvGrpSpPr>
              <a:grpSpLocks/>
            </p:cNvGrpSpPr>
            <p:nvPr userDrawn="1"/>
          </p:nvGrpSpPr>
          <p:grpSpPr bwMode="auto">
            <a:xfrm>
              <a:off x="1588" y="6065838"/>
              <a:ext cx="9142412" cy="690562"/>
              <a:chOff x="1495" y="6065893"/>
              <a:chExt cx="9143026" cy="690563"/>
            </a:xfrm>
          </p:grpSpPr>
          <p:sp>
            <p:nvSpPr>
              <p:cNvPr id="35" name="Freeform 8"/>
              <p:cNvSpPr>
                <a:spLocks noEditPoints="1"/>
              </p:cNvSpPr>
              <p:nvPr userDrawn="1"/>
            </p:nvSpPr>
            <p:spPr bwMode="auto">
              <a:xfrm>
                <a:off x="1495" y="6065893"/>
                <a:ext cx="9143026" cy="690563"/>
              </a:xfrm>
              <a:custGeom>
                <a:avLst/>
                <a:gdLst>
                  <a:gd name="T0" fmla="*/ 2880 w 2880"/>
                  <a:gd name="T1" fmla="*/ 14 h 217"/>
                  <a:gd name="T2" fmla="*/ 2817 w 2880"/>
                  <a:gd name="T3" fmla="*/ 14 h 217"/>
                  <a:gd name="T4" fmla="*/ 2486 w 2880"/>
                  <a:gd name="T5" fmla="*/ 95 h 217"/>
                  <a:gd name="T6" fmla="*/ 2486 w 2880"/>
                  <a:gd name="T7" fmla="*/ 95 h 217"/>
                  <a:gd name="T8" fmla="*/ 2880 w 2880"/>
                  <a:gd name="T9" fmla="*/ 95 h 217"/>
                  <a:gd name="T10" fmla="*/ 2880 w 2880"/>
                  <a:gd name="T11" fmla="*/ 217 h 217"/>
                  <a:gd name="T12" fmla="*/ 2880 w 2880"/>
                  <a:gd name="T13" fmla="*/ 217 h 217"/>
                  <a:gd name="T14" fmla="*/ 2880 w 2880"/>
                  <a:gd name="T15" fmla="*/ 14 h 217"/>
                  <a:gd name="T16" fmla="*/ 2171 w 2880"/>
                  <a:gd name="T17" fmla="*/ 0 h 217"/>
                  <a:gd name="T18" fmla="*/ 0 w 2880"/>
                  <a:gd name="T19" fmla="*/ 0 h 217"/>
                  <a:gd name="T20" fmla="*/ 0 w 2880"/>
                  <a:gd name="T21" fmla="*/ 95 h 217"/>
                  <a:gd name="T22" fmla="*/ 2486 w 2880"/>
                  <a:gd name="T23" fmla="*/ 95 h 217"/>
                  <a:gd name="T24" fmla="*/ 2486 w 2880"/>
                  <a:gd name="T25" fmla="*/ 95 h 217"/>
                  <a:gd name="T26" fmla="*/ 2486 w 2880"/>
                  <a:gd name="T27" fmla="*/ 95 h 217"/>
                  <a:gd name="T28" fmla="*/ 2486 w 2880"/>
                  <a:gd name="T29" fmla="*/ 95 h 217"/>
                  <a:gd name="T30" fmla="*/ 2171 w 2880"/>
                  <a:gd name="T31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0" h="217">
                    <a:moveTo>
                      <a:pt x="2880" y="14"/>
                    </a:moveTo>
                    <a:cubicBezTo>
                      <a:pt x="2817" y="14"/>
                      <a:pt x="2817" y="14"/>
                      <a:pt x="2817" y="14"/>
                    </a:cubicBezTo>
                    <a:cubicBezTo>
                      <a:pt x="2616" y="14"/>
                      <a:pt x="2542" y="74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880" y="95"/>
                      <a:pt x="2880" y="95"/>
                      <a:pt x="2880" y="95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217"/>
                      <a:pt x="2880" y="217"/>
                      <a:pt x="2880" y="217"/>
                    </a:cubicBezTo>
                    <a:cubicBezTo>
                      <a:pt x="2880" y="14"/>
                      <a:pt x="2880" y="14"/>
                      <a:pt x="2880" y="14"/>
                    </a:cubicBezTo>
                    <a:moveTo>
                      <a:pt x="217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86" y="95"/>
                      <a:pt x="2486" y="95"/>
                      <a:pt x="2486" y="95"/>
                    </a:cubicBezTo>
                    <a:cubicBezTo>
                      <a:pt x="2419" y="39"/>
                      <a:pt x="2306" y="0"/>
                      <a:pt x="2171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" name="Freeform 9"/>
              <p:cNvSpPr>
                <a:spLocks noEditPoints="1"/>
              </p:cNvSpPr>
              <p:nvPr userDrawn="1"/>
            </p:nvSpPr>
            <p:spPr bwMode="auto">
              <a:xfrm>
                <a:off x="1495" y="6367518"/>
                <a:ext cx="9143026" cy="388938"/>
              </a:xfrm>
              <a:custGeom>
                <a:avLst/>
                <a:gdLst>
                  <a:gd name="T0" fmla="*/ 2486 w 2880"/>
                  <a:gd name="T1" fmla="*/ 0 h 122"/>
                  <a:gd name="T2" fmla="*/ 0 w 2880"/>
                  <a:gd name="T3" fmla="*/ 0 h 122"/>
                  <a:gd name="T4" fmla="*/ 0 w 2880"/>
                  <a:gd name="T5" fmla="*/ 13 h 122"/>
                  <a:gd name="T6" fmla="*/ 2289 w 2880"/>
                  <a:gd name="T7" fmla="*/ 13 h 122"/>
                  <a:gd name="T8" fmla="*/ 2486 w 2880"/>
                  <a:gd name="T9" fmla="*/ 0 h 122"/>
                  <a:gd name="T10" fmla="*/ 2880 w 2880"/>
                  <a:gd name="T11" fmla="*/ 0 h 122"/>
                  <a:gd name="T12" fmla="*/ 2486 w 2880"/>
                  <a:gd name="T13" fmla="*/ 0 h 122"/>
                  <a:gd name="T14" fmla="*/ 2813 w 2880"/>
                  <a:gd name="T15" fmla="*/ 122 h 122"/>
                  <a:gd name="T16" fmla="*/ 2880 w 2880"/>
                  <a:gd name="T17" fmla="*/ 122 h 122"/>
                  <a:gd name="T18" fmla="*/ 2880 w 2880"/>
                  <a:gd name="T1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80" h="122">
                    <a:moveTo>
                      <a:pt x="24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89" y="13"/>
                      <a:pt x="2289" y="13"/>
                      <a:pt x="2289" y="13"/>
                    </a:cubicBezTo>
                    <a:cubicBezTo>
                      <a:pt x="2418" y="13"/>
                      <a:pt x="2459" y="10"/>
                      <a:pt x="2486" y="0"/>
                    </a:cubicBezTo>
                    <a:moveTo>
                      <a:pt x="2880" y="0"/>
                    </a:moveTo>
                    <a:cubicBezTo>
                      <a:pt x="2486" y="0"/>
                      <a:pt x="2486" y="0"/>
                      <a:pt x="2486" y="0"/>
                    </a:cubicBezTo>
                    <a:cubicBezTo>
                      <a:pt x="2554" y="56"/>
                      <a:pt x="2645" y="122"/>
                      <a:pt x="2813" y="122"/>
                    </a:cubicBezTo>
                    <a:cubicBezTo>
                      <a:pt x="2854" y="122"/>
                      <a:pt x="2880" y="122"/>
                      <a:pt x="2880" y="122"/>
                    </a:cubicBezTo>
                    <a:cubicBezTo>
                      <a:pt x="2880" y="0"/>
                      <a:pt x="2880" y="0"/>
                      <a:pt x="2880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7" name="Freeform 10"/>
              <p:cNvSpPr>
                <a:spLocks/>
              </p:cNvSpPr>
              <p:nvPr userDrawn="1"/>
            </p:nvSpPr>
            <p:spPr bwMode="auto">
              <a:xfrm>
                <a:off x="1495" y="6110343"/>
                <a:ext cx="7891992" cy="298450"/>
              </a:xfrm>
              <a:custGeom>
                <a:avLst/>
                <a:gdLst>
                  <a:gd name="T0" fmla="*/ 2486 w 2486"/>
                  <a:gd name="T1" fmla="*/ 81 h 94"/>
                  <a:gd name="T2" fmla="*/ 2171 w 2486"/>
                  <a:gd name="T3" fmla="*/ 0 h 94"/>
                  <a:gd name="T4" fmla="*/ 0 w 2486"/>
                  <a:gd name="T5" fmla="*/ 0 h 94"/>
                  <a:gd name="T6" fmla="*/ 0 w 2486"/>
                  <a:gd name="T7" fmla="*/ 94 h 94"/>
                  <a:gd name="T8" fmla="*/ 2289 w 2486"/>
                  <a:gd name="T9" fmla="*/ 94 h 94"/>
                  <a:gd name="T10" fmla="*/ 2486 w 2486"/>
                  <a:gd name="T11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6" h="94">
                    <a:moveTo>
                      <a:pt x="2486" y="81"/>
                    </a:moveTo>
                    <a:cubicBezTo>
                      <a:pt x="2410" y="38"/>
                      <a:pt x="2306" y="0"/>
                      <a:pt x="217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289" y="94"/>
                      <a:pt x="2289" y="94"/>
                      <a:pt x="2289" y="94"/>
                    </a:cubicBezTo>
                    <a:cubicBezTo>
                      <a:pt x="2418" y="94"/>
                      <a:pt x="2459" y="91"/>
                      <a:pt x="2486" y="8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8" name="Freeform 11"/>
              <p:cNvSpPr>
                <a:spLocks/>
              </p:cNvSpPr>
              <p:nvPr userDrawn="1"/>
            </p:nvSpPr>
            <p:spPr bwMode="auto">
              <a:xfrm>
                <a:off x="7893487" y="6110343"/>
                <a:ext cx="1251034" cy="601663"/>
              </a:xfrm>
              <a:custGeom>
                <a:avLst/>
                <a:gdLst>
                  <a:gd name="T0" fmla="*/ 331 w 394"/>
                  <a:gd name="T1" fmla="*/ 0 h 189"/>
                  <a:gd name="T2" fmla="*/ 0 w 394"/>
                  <a:gd name="T3" fmla="*/ 81 h 189"/>
                  <a:gd name="T4" fmla="*/ 327 w 394"/>
                  <a:gd name="T5" fmla="*/ 189 h 189"/>
                  <a:gd name="T6" fmla="*/ 394 w 394"/>
                  <a:gd name="T7" fmla="*/ 189 h 189"/>
                  <a:gd name="T8" fmla="*/ 394 w 394"/>
                  <a:gd name="T9" fmla="*/ 0 h 189"/>
                  <a:gd name="T10" fmla="*/ 331 w 394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4" h="189">
                    <a:moveTo>
                      <a:pt x="331" y="0"/>
                    </a:moveTo>
                    <a:cubicBezTo>
                      <a:pt x="130" y="0"/>
                      <a:pt x="56" y="60"/>
                      <a:pt x="0" y="81"/>
                    </a:cubicBezTo>
                    <a:cubicBezTo>
                      <a:pt x="89" y="131"/>
                      <a:pt x="159" y="189"/>
                      <a:pt x="327" y="189"/>
                    </a:cubicBezTo>
                    <a:cubicBezTo>
                      <a:pt x="368" y="189"/>
                      <a:pt x="394" y="189"/>
                      <a:pt x="394" y="189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pic>
          <p:nvPicPr>
            <p:cNvPr id="3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2" y="1276350"/>
            <a:ext cx="7477125" cy="455930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994" y="6504332"/>
            <a:ext cx="6083845" cy="124274"/>
          </a:xfrm>
        </p:spPr>
        <p:txBody>
          <a:bodyPr/>
          <a:lstStyle/>
          <a:p>
            <a:r>
              <a:rPr lang="en-AU" smtClean="0">
                <a:latin typeface="Calibri"/>
              </a:rPr>
              <a:t>Presentation title  |  Presenter name</a:t>
            </a:r>
            <a:endParaRPr lang="en-AU">
              <a:latin typeface="Calibri"/>
            </a:endParaRPr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AU" dirty="0" smtClean="0">
                <a:solidFill>
                  <a:srgbClr val="FFFFFF"/>
                </a:solidFill>
                <a:latin typeface="Calibri"/>
              </a:rPr>
              <a:t>  |</a:t>
            </a:r>
            <a:endParaRPr lang="en-AU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432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 userDrawn="1"/>
        </p:nvGrpSpPr>
        <p:grpSpPr>
          <a:xfrm>
            <a:off x="611" y="5500319"/>
            <a:ext cx="9167813" cy="996950"/>
            <a:chOff x="608" y="5500319"/>
            <a:chExt cx="9167813" cy="996950"/>
          </a:xfrm>
        </p:grpSpPr>
        <p:grpSp>
          <p:nvGrpSpPr>
            <p:cNvPr id="4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6" y="371703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744930"/>
            <a:ext cx="8461374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2781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611" y="5500319"/>
            <a:ext cx="9167813" cy="996950"/>
            <a:chOff x="608" y="5500319"/>
            <a:chExt cx="9167813" cy="996950"/>
          </a:xfrm>
        </p:grpSpPr>
        <p:grpSp>
          <p:nvGrpSpPr>
            <p:cNvPr id="43" name="Group 22"/>
            <p:cNvGrpSpPr>
              <a:grpSpLocks/>
            </p:cNvGrpSpPr>
            <p:nvPr userDrawn="1"/>
          </p:nvGrpSpPr>
          <p:grpSpPr bwMode="auto">
            <a:xfrm>
              <a:off x="608" y="5500319"/>
              <a:ext cx="9167813" cy="996950"/>
              <a:chOff x="-7938" y="5668963"/>
              <a:chExt cx="9167813" cy="996950"/>
            </a:xfrm>
          </p:grpSpPr>
          <p:sp>
            <p:nvSpPr>
              <p:cNvPr id="58" name="Freeform 11"/>
              <p:cNvSpPr>
                <a:spLocks noEditPoints="1"/>
              </p:cNvSpPr>
              <p:nvPr userDrawn="1"/>
            </p:nvSpPr>
            <p:spPr bwMode="auto">
              <a:xfrm>
                <a:off x="-7938" y="5668963"/>
                <a:ext cx="9167813" cy="996950"/>
              </a:xfrm>
              <a:custGeom>
                <a:avLst/>
                <a:gdLst>
                  <a:gd name="T0" fmla="*/ 2880 w 2880"/>
                  <a:gd name="T1" fmla="*/ 20 h 313"/>
                  <a:gd name="T2" fmla="*/ 2789 w 2880"/>
                  <a:gd name="T3" fmla="*/ 20 h 313"/>
                  <a:gd name="T4" fmla="*/ 2313 w 2880"/>
                  <a:gd name="T5" fmla="*/ 137 h 313"/>
                  <a:gd name="T6" fmla="*/ 2784 w 2880"/>
                  <a:gd name="T7" fmla="*/ 313 h 313"/>
                  <a:gd name="T8" fmla="*/ 2880 w 2880"/>
                  <a:gd name="T9" fmla="*/ 313 h 313"/>
                  <a:gd name="T10" fmla="*/ 2880 w 2880"/>
                  <a:gd name="T11" fmla="*/ 20 h 313"/>
                  <a:gd name="T12" fmla="*/ 1860 w 2880"/>
                  <a:gd name="T13" fmla="*/ 0 h 313"/>
                  <a:gd name="T14" fmla="*/ 0 w 2880"/>
                  <a:gd name="T15" fmla="*/ 0 h 313"/>
                  <a:gd name="T16" fmla="*/ 0 w 2880"/>
                  <a:gd name="T17" fmla="*/ 157 h 313"/>
                  <a:gd name="T18" fmla="*/ 2030 w 2880"/>
                  <a:gd name="T19" fmla="*/ 157 h 313"/>
                  <a:gd name="T20" fmla="*/ 2313 w 2880"/>
                  <a:gd name="T21" fmla="*/ 137 h 313"/>
                  <a:gd name="T22" fmla="*/ 2313 w 2880"/>
                  <a:gd name="T23" fmla="*/ 137 h 313"/>
                  <a:gd name="T24" fmla="*/ 2313 w 2880"/>
                  <a:gd name="T25" fmla="*/ 137 h 313"/>
                  <a:gd name="T26" fmla="*/ 1860 w 2880"/>
                  <a:gd name="T27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80" h="313">
                    <a:moveTo>
                      <a:pt x="2880" y="20"/>
                    </a:moveTo>
                    <a:cubicBezTo>
                      <a:pt x="2789" y="20"/>
                      <a:pt x="2789" y="20"/>
                      <a:pt x="2789" y="20"/>
                    </a:cubicBezTo>
                    <a:cubicBezTo>
                      <a:pt x="2500" y="20"/>
                      <a:pt x="2393" y="107"/>
                      <a:pt x="2313" y="137"/>
                    </a:cubicBezTo>
                    <a:cubicBezTo>
                      <a:pt x="2411" y="217"/>
                      <a:pt x="2542" y="313"/>
                      <a:pt x="2784" y="313"/>
                    </a:cubicBezTo>
                    <a:cubicBezTo>
                      <a:pt x="2842" y="313"/>
                      <a:pt x="2880" y="313"/>
                      <a:pt x="2880" y="313"/>
                    </a:cubicBezTo>
                    <a:cubicBezTo>
                      <a:pt x="2880" y="20"/>
                      <a:pt x="2880" y="20"/>
                      <a:pt x="2880" y="20"/>
                    </a:cubicBezTo>
                    <a:moveTo>
                      <a:pt x="18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030" y="157"/>
                      <a:pt x="2030" y="157"/>
                      <a:pt x="2030" y="157"/>
                    </a:cubicBezTo>
                    <a:cubicBezTo>
                      <a:pt x="2214" y="157"/>
                      <a:pt x="2274" y="152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313" y="137"/>
                      <a:pt x="2313" y="137"/>
                      <a:pt x="2313" y="137"/>
                    </a:cubicBezTo>
                    <a:cubicBezTo>
                      <a:pt x="2216" y="57"/>
                      <a:pt x="2053" y="0"/>
                      <a:pt x="186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Freeform 24"/>
              <p:cNvSpPr>
                <a:spLocks/>
              </p:cNvSpPr>
              <p:nvPr userDrawn="1"/>
            </p:nvSpPr>
            <p:spPr bwMode="auto">
              <a:xfrm>
                <a:off x="-7938" y="5732463"/>
                <a:ext cx="7362826" cy="433387"/>
              </a:xfrm>
              <a:custGeom>
                <a:avLst/>
                <a:gdLst>
                  <a:gd name="T0" fmla="*/ 2313 w 2313"/>
                  <a:gd name="T1" fmla="*/ 117 h 136"/>
                  <a:gd name="T2" fmla="*/ 1860 w 2313"/>
                  <a:gd name="T3" fmla="*/ 0 h 136"/>
                  <a:gd name="T4" fmla="*/ 0 w 2313"/>
                  <a:gd name="T5" fmla="*/ 0 h 136"/>
                  <a:gd name="T6" fmla="*/ 0 w 2313"/>
                  <a:gd name="T7" fmla="*/ 136 h 136"/>
                  <a:gd name="T8" fmla="*/ 2030 w 2313"/>
                  <a:gd name="T9" fmla="*/ 136 h 136"/>
                  <a:gd name="T10" fmla="*/ 2313 w 2313"/>
                  <a:gd name="T11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3" h="136">
                    <a:moveTo>
                      <a:pt x="2313" y="117"/>
                    </a:moveTo>
                    <a:cubicBezTo>
                      <a:pt x="2204" y="55"/>
                      <a:pt x="2053" y="0"/>
                      <a:pt x="18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030" y="136"/>
                      <a:pt x="2030" y="136"/>
                      <a:pt x="2030" y="136"/>
                    </a:cubicBezTo>
                    <a:cubicBezTo>
                      <a:pt x="2214" y="136"/>
                      <a:pt x="2274" y="132"/>
                      <a:pt x="2313" y="11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" name="Freeform 25"/>
              <p:cNvSpPr>
                <a:spLocks/>
              </p:cNvSpPr>
              <p:nvPr userDrawn="1"/>
            </p:nvSpPr>
            <p:spPr bwMode="auto">
              <a:xfrm>
                <a:off x="7354888" y="5732463"/>
                <a:ext cx="1804987" cy="869950"/>
              </a:xfrm>
              <a:custGeom>
                <a:avLst/>
                <a:gdLst>
                  <a:gd name="T0" fmla="*/ 476 w 567"/>
                  <a:gd name="T1" fmla="*/ 0 h 273"/>
                  <a:gd name="T2" fmla="*/ 0 w 567"/>
                  <a:gd name="T3" fmla="*/ 117 h 273"/>
                  <a:gd name="T4" fmla="*/ 471 w 567"/>
                  <a:gd name="T5" fmla="*/ 273 h 273"/>
                  <a:gd name="T6" fmla="*/ 567 w 567"/>
                  <a:gd name="T7" fmla="*/ 273 h 273"/>
                  <a:gd name="T8" fmla="*/ 567 w 567"/>
                  <a:gd name="T9" fmla="*/ 0 h 273"/>
                  <a:gd name="T10" fmla="*/ 476 w 567"/>
                  <a:gd name="T11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7" h="273">
                    <a:moveTo>
                      <a:pt x="476" y="0"/>
                    </a:moveTo>
                    <a:cubicBezTo>
                      <a:pt x="187" y="0"/>
                      <a:pt x="80" y="87"/>
                      <a:pt x="0" y="117"/>
                    </a:cubicBezTo>
                    <a:cubicBezTo>
                      <a:pt x="128" y="190"/>
                      <a:pt x="229" y="273"/>
                      <a:pt x="471" y="273"/>
                    </a:cubicBezTo>
                    <a:cubicBezTo>
                      <a:pt x="529" y="273"/>
                      <a:pt x="567" y="273"/>
                      <a:pt x="567" y="273"/>
                    </a:cubicBezTo>
                    <a:cubicBezTo>
                      <a:pt x="567" y="0"/>
                      <a:pt x="567" y="0"/>
                      <a:pt x="567" y="0"/>
                    </a:cubicBezTo>
                    <a:lnTo>
                      <a:pt x="4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pic>
          <p:nvPicPr>
            <p:cNvPr id="44" name="Picture 7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9275" y="5675743"/>
              <a:ext cx="655638" cy="655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5" name="Group 19"/>
            <p:cNvGrpSpPr/>
            <p:nvPr userDrawn="1"/>
          </p:nvGrpSpPr>
          <p:grpSpPr>
            <a:xfrm>
              <a:off x="360000" y="5807505"/>
              <a:ext cx="814388" cy="95250"/>
              <a:chOff x="3495675" y="5969000"/>
              <a:chExt cx="814388" cy="95250"/>
            </a:xfrm>
            <a:solidFill>
              <a:schemeClr val="accent1"/>
            </a:solidFill>
          </p:grpSpPr>
          <p:sp>
            <p:nvSpPr>
              <p:cNvPr id="46" name="Freeform 26"/>
              <p:cNvSpPr>
                <a:spLocks/>
              </p:cNvSpPr>
              <p:nvPr/>
            </p:nvSpPr>
            <p:spPr bwMode="auto">
              <a:xfrm>
                <a:off x="34956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1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" name="Freeform 27"/>
              <p:cNvSpPr>
                <a:spLocks/>
              </p:cNvSpPr>
              <p:nvPr/>
            </p:nvSpPr>
            <p:spPr bwMode="auto">
              <a:xfrm>
                <a:off x="360362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8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" name="Freeform 28"/>
              <p:cNvSpPr>
                <a:spLocks/>
              </p:cNvSpPr>
              <p:nvPr/>
            </p:nvSpPr>
            <p:spPr bwMode="auto">
              <a:xfrm>
                <a:off x="3711575" y="5997575"/>
                <a:ext cx="98425" cy="66675"/>
              </a:xfrm>
              <a:custGeom>
                <a:avLst/>
                <a:gdLst>
                  <a:gd name="T0" fmla="*/ 31 w 31"/>
                  <a:gd name="T1" fmla="*/ 0 h 21"/>
                  <a:gd name="T2" fmla="*/ 25 w 31"/>
                  <a:gd name="T3" fmla="*/ 21 h 21"/>
                  <a:gd name="T4" fmla="*/ 19 w 31"/>
                  <a:gd name="T5" fmla="*/ 21 h 21"/>
                  <a:gd name="T6" fmla="*/ 16 w 31"/>
                  <a:gd name="T7" fmla="*/ 9 h 21"/>
                  <a:gd name="T8" fmla="*/ 15 w 31"/>
                  <a:gd name="T9" fmla="*/ 7 h 21"/>
                  <a:gd name="T10" fmla="*/ 15 w 31"/>
                  <a:gd name="T11" fmla="*/ 7 h 21"/>
                  <a:gd name="T12" fmla="*/ 15 w 31"/>
                  <a:gd name="T13" fmla="*/ 9 h 21"/>
                  <a:gd name="T14" fmla="*/ 12 w 31"/>
                  <a:gd name="T15" fmla="*/ 21 h 21"/>
                  <a:gd name="T16" fmla="*/ 6 w 31"/>
                  <a:gd name="T17" fmla="*/ 21 h 21"/>
                  <a:gd name="T18" fmla="*/ 0 w 31"/>
                  <a:gd name="T19" fmla="*/ 0 h 21"/>
                  <a:gd name="T20" fmla="*/ 5 w 31"/>
                  <a:gd name="T21" fmla="*/ 0 h 21"/>
                  <a:gd name="T22" fmla="*/ 8 w 31"/>
                  <a:gd name="T23" fmla="*/ 13 h 21"/>
                  <a:gd name="T24" fmla="*/ 9 w 31"/>
                  <a:gd name="T25" fmla="*/ 16 h 21"/>
                  <a:gd name="T26" fmla="*/ 9 w 31"/>
                  <a:gd name="T27" fmla="*/ 16 h 21"/>
                  <a:gd name="T28" fmla="*/ 10 w 31"/>
                  <a:gd name="T29" fmla="*/ 13 h 21"/>
                  <a:gd name="T30" fmla="*/ 13 w 31"/>
                  <a:gd name="T31" fmla="*/ 0 h 21"/>
                  <a:gd name="T32" fmla="*/ 18 w 31"/>
                  <a:gd name="T33" fmla="*/ 0 h 21"/>
                  <a:gd name="T34" fmla="*/ 22 w 31"/>
                  <a:gd name="T35" fmla="*/ 13 h 21"/>
                  <a:gd name="T36" fmla="*/ 22 w 31"/>
                  <a:gd name="T37" fmla="*/ 16 h 21"/>
                  <a:gd name="T38" fmla="*/ 22 w 31"/>
                  <a:gd name="T39" fmla="*/ 16 h 21"/>
                  <a:gd name="T40" fmla="*/ 23 w 31"/>
                  <a:gd name="T41" fmla="*/ 12 h 21"/>
                  <a:gd name="T42" fmla="*/ 26 w 31"/>
                  <a:gd name="T43" fmla="*/ 0 h 21"/>
                  <a:gd name="T44" fmla="*/ 31 w 31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9" y="7"/>
                      <a:pt x="27" y="14"/>
                      <a:pt x="25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4" y="14"/>
                      <a:pt x="2" y="7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5"/>
                      <a:pt x="7" y="9"/>
                      <a:pt x="8" y="13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5"/>
                      <a:pt x="23" y="13"/>
                      <a:pt x="23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" name="Oval 29"/>
              <p:cNvSpPr>
                <a:spLocks noChangeArrowheads="1"/>
              </p:cNvSpPr>
              <p:nvPr/>
            </p:nvSpPr>
            <p:spPr bwMode="auto">
              <a:xfrm>
                <a:off x="3819525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" name="Freeform 30"/>
              <p:cNvSpPr>
                <a:spLocks/>
              </p:cNvSpPr>
              <p:nvPr/>
            </p:nvSpPr>
            <p:spPr bwMode="auto">
              <a:xfrm>
                <a:off x="3851275" y="5997575"/>
                <a:ext cx="50800" cy="66675"/>
              </a:xfrm>
              <a:custGeom>
                <a:avLst/>
                <a:gdLst>
                  <a:gd name="T0" fmla="*/ 16 w 16"/>
                  <a:gd name="T1" fmla="*/ 20 h 21"/>
                  <a:gd name="T2" fmla="*/ 10 w 16"/>
                  <a:gd name="T3" fmla="*/ 21 h 21"/>
                  <a:gd name="T4" fmla="*/ 0 w 16"/>
                  <a:gd name="T5" fmla="*/ 11 h 21"/>
                  <a:gd name="T6" fmla="*/ 10 w 16"/>
                  <a:gd name="T7" fmla="*/ 0 h 21"/>
                  <a:gd name="T8" fmla="*/ 16 w 16"/>
                  <a:gd name="T9" fmla="*/ 1 h 21"/>
                  <a:gd name="T10" fmla="*/ 14 w 16"/>
                  <a:gd name="T11" fmla="*/ 5 h 21"/>
                  <a:gd name="T12" fmla="*/ 11 w 16"/>
                  <a:gd name="T13" fmla="*/ 4 h 21"/>
                  <a:gd name="T14" fmla="*/ 6 w 16"/>
                  <a:gd name="T15" fmla="*/ 10 h 21"/>
                  <a:gd name="T16" fmla="*/ 11 w 16"/>
                  <a:gd name="T17" fmla="*/ 17 h 21"/>
                  <a:gd name="T18" fmla="*/ 15 w 16"/>
                  <a:gd name="T19" fmla="*/ 16 h 21"/>
                  <a:gd name="T20" fmla="*/ 16 w 16"/>
                  <a:gd name="T21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1">
                    <a:moveTo>
                      <a:pt x="16" y="20"/>
                    </a:moveTo>
                    <a:cubicBezTo>
                      <a:pt x="14" y="21"/>
                      <a:pt x="12" y="21"/>
                      <a:pt x="10" y="21"/>
                    </a:cubicBez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2" y="4"/>
                      <a:pt x="11" y="4"/>
                    </a:cubicBezTo>
                    <a:cubicBezTo>
                      <a:pt x="7" y="4"/>
                      <a:pt x="6" y="6"/>
                      <a:pt x="6" y="10"/>
                    </a:cubicBezTo>
                    <a:cubicBezTo>
                      <a:pt x="6" y="15"/>
                      <a:pt x="7" y="17"/>
                      <a:pt x="11" y="17"/>
                    </a:cubicBezTo>
                    <a:cubicBezTo>
                      <a:pt x="12" y="17"/>
                      <a:pt x="14" y="17"/>
                      <a:pt x="15" y="16"/>
                    </a:cubicBez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" name="Freeform 31"/>
              <p:cNvSpPr>
                <a:spLocks/>
              </p:cNvSpPr>
              <p:nvPr/>
            </p:nvSpPr>
            <p:spPr bwMode="auto">
              <a:xfrm>
                <a:off x="3911600" y="5997575"/>
                <a:ext cx="47625" cy="66675"/>
              </a:xfrm>
              <a:custGeom>
                <a:avLst/>
                <a:gdLst>
                  <a:gd name="T0" fmla="*/ 6 w 15"/>
                  <a:gd name="T1" fmla="*/ 21 h 21"/>
                  <a:gd name="T2" fmla="*/ 0 w 15"/>
                  <a:gd name="T3" fmla="*/ 20 h 21"/>
                  <a:gd name="T4" fmla="*/ 1 w 15"/>
                  <a:gd name="T5" fmla="*/ 16 h 21"/>
                  <a:gd name="T6" fmla="*/ 6 w 15"/>
                  <a:gd name="T7" fmla="*/ 17 h 21"/>
                  <a:gd name="T8" fmla="*/ 9 w 15"/>
                  <a:gd name="T9" fmla="*/ 15 h 21"/>
                  <a:gd name="T10" fmla="*/ 6 w 15"/>
                  <a:gd name="T11" fmla="*/ 12 h 21"/>
                  <a:gd name="T12" fmla="*/ 0 w 15"/>
                  <a:gd name="T13" fmla="*/ 6 h 21"/>
                  <a:gd name="T14" fmla="*/ 8 w 15"/>
                  <a:gd name="T15" fmla="*/ 0 h 21"/>
                  <a:gd name="T16" fmla="*/ 13 w 15"/>
                  <a:gd name="T17" fmla="*/ 0 h 21"/>
                  <a:gd name="T18" fmla="*/ 13 w 15"/>
                  <a:gd name="T19" fmla="*/ 4 h 21"/>
                  <a:gd name="T20" fmla="*/ 9 w 15"/>
                  <a:gd name="T21" fmla="*/ 4 h 21"/>
                  <a:gd name="T22" fmla="*/ 6 w 15"/>
                  <a:gd name="T23" fmla="*/ 6 h 21"/>
                  <a:gd name="T24" fmla="*/ 9 w 15"/>
                  <a:gd name="T25" fmla="*/ 9 h 21"/>
                  <a:gd name="T26" fmla="*/ 15 w 15"/>
                  <a:gd name="T27" fmla="*/ 14 h 21"/>
                  <a:gd name="T28" fmla="*/ 6 w 15"/>
                  <a:gd name="T2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21">
                    <a:moveTo>
                      <a:pt x="6" y="21"/>
                    </a:moveTo>
                    <a:cubicBezTo>
                      <a:pt x="4" y="21"/>
                      <a:pt x="2" y="21"/>
                      <a:pt x="0" y="2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9" y="15"/>
                    </a:cubicBezTo>
                    <a:cubicBezTo>
                      <a:pt x="9" y="14"/>
                      <a:pt x="8" y="13"/>
                      <a:pt x="6" y="12"/>
                    </a:cubicBezTo>
                    <a:cubicBezTo>
                      <a:pt x="3" y="11"/>
                      <a:pt x="0" y="10"/>
                      <a:pt x="0" y="6"/>
                    </a:cubicBezTo>
                    <a:cubicBezTo>
                      <a:pt x="0" y="2"/>
                      <a:pt x="3" y="0"/>
                      <a:pt x="8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4"/>
                      <a:pt x="9" y="4"/>
                    </a:cubicBezTo>
                    <a:cubicBezTo>
                      <a:pt x="6" y="4"/>
                      <a:pt x="6" y="5"/>
                      <a:pt x="6" y="6"/>
                    </a:cubicBezTo>
                    <a:cubicBezTo>
                      <a:pt x="6" y="7"/>
                      <a:pt x="7" y="8"/>
                      <a:pt x="9" y="9"/>
                    </a:cubicBezTo>
                    <a:cubicBezTo>
                      <a:pt x="13" y="10"/>
                      <a:pt x="15" y="11"/>
                      <a:pt x="15" y="14"/>
                    </a:cubicBezTo>
                    <a:cubicBezTo>
                      <a:pt x="15" y="18"/>
                      <a:pt x="11" y="21"/>
                      <a:pt x="6" y="21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" name="Freeform 32"/>
              <p:cNvSpPr>
                <a:spLocks noEditPoints="1"/>
              </p:cNvSpPr>
              <p:nvPr/>
            </p:nvSpPr>
            <p:spPr bwMode="auto">
              <a:xfrm>
                <a:off x="3965575" y="5969000"/>
                <a:ext cx="28575" cy="95250"/>
              </a:xfrm>
              <a:custGeom>
                <a:avLst/>
                <a:gdLst>
                  <a:gd name="T0" fmla="*/ 4 w 9"/>
                  <a:gd name="T1" fmla="*/ 30 h 30"/>
                  <a:gd name="T2" fmla="*/ 4 w 9"/>
                  <a:gd name="T3" fmla="*/ 13 h 30"/>
                  <a:gd name="T4" fmla="*/ 0 w 9"/>
                  <a:gd name="T5" fmla="*/ 13 h 30"/>
                  <a:gd name="T6" fmla="*/ 0 w 9"/>
                  <a:gd name="T7" fmla="*/ 9 h 30"/>
                  <a:gd name="T8" fmla="*/ 9 w 9"/>
                  <a:gd name="T9" fmla="*/ 9 h 30"/>
                  <a:gd name="T10" fmla="*/ 9 w 9"/>
                  <a:gd name="T11" fmla="*/ 30 h 30"/>
                  <a:gd name="T12" fmla="*/ 4 w 9"/>
                  <a:gd name="T13" fmla="*/ 30 h 30"/>
                  <a:gd name="T14" fmla="*/ 6 w 9"/>
                  <a:gd name="T15" fmla="*/ 6 h 30"/>
                  <a:gd name="T16" fmla="*/ 3 w 9"/>
                  <a:gd name="T17" fmla="*/ 3 h 30"/>
                  <a:gd name="T18" fmla="*/ 6 w 9"/>
                  <a:gd name="T19" fmla="*/ 0 h 30"/>
                  <a:gd name="T20" fmla="*/ 9 w 9"/>
                  <a:gd name="T21" fmla="*/ 3 h 30"/>
                  <a:gd name="T22" fmla="*/ 6 w 9"/>
                  <a:gd name="T2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0">
                    <a:moveTo>
                      <a:pt x="4" y="30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30"/>
                      <a:pt x="9" y="30"/>
                      <a:pt x="9" y="30"/>
                    </a:cubicBezTo>
                    <a:lnTo>
                      <a:pt x="4" y="30"/>
                    </a:lnTo>
                    <a:close/>
                    <a:moveTo>
                      <a:pt x="6" y="6"/>
                    </a:moveTo>
                    <a:cubicBezTo>
                      <a:pt x="4" y="6"/>
                      <a:pt x="3" y="5"/>
                      <a:pt x="3" y="3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cubicBezTo>
                      <a:pt x="9" y="5"/>
                      <a:pt x="8" y="6"/>
                      <a:pt x="6" y="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" name="Freeform 33"/>
              <p:cNvSpPr>
                <a:spLocks/>
              </p:cNvSpPr>
              <p:nvPr/>
            </p:nvSpPr>
            <p:spPr bwMode="auto">
              <a:xfrm>
                <a:off x="4013200" y="5997575"/>
                <a:ext cx="39687" cy="66675"/>
              </a:xfrm>
              <a:custGeom>
                <a:avLst/>
                <a:gdLst>
                  <a:gd name="T0" fmla="*/ 11 w 12"/>
                  <a:gd name="T1" fmla="*/ 5 h 21"/>
                  <a:gd name="T2" fmla="*/ 9 w 12"/>
                  <a:gd name="T3" fmla="*/ 5 h 21"/>
                  <a:gd name="T4" fmla="*/ 5 w 12"/>
                  <a:gd name="T5" fmla="*/ 8 h 21"/>
                  <a:gd name="T6" fmla="*/ 5 w 12"/>
                  <a:gd name="T7" fmla="*/ 21 h 21"/>
                  <a:gd name="T8" fmla="*/ 0 w 12"/>
                  <a:gd name="T9" fmla="*/ 21 h 21"/>
                  <a:gd name="T10" fmla="*/ 0 w 12"/>
                  <a:gd name="T11" fmla="*/ 0 h 21"/>
                  <a:gd name="T12" fmla="*/ 4 w 12"/>
                  <a:gd name="T13" fmla="*/ 0 h 21"/>
                  <a:gd name="T14" fmla="*/ 4 w 12"/>
                  <a:gd name="T15" fmla="*/ 4 h 21"/>
                  <a:gd name="T16" fmla="*/ 10 w 12"/>
                  <a:gd name="T17" fmla="*/ 0 h 21"/>
                  <a:gd name="T18" fmla="*/ 12 w 12"/>
                  <a:gd name="T19" fmla="*/ 0 h 21"/>
                  <a:gd name="T20" fmla="*/ 11 w 12"/>
                  <a:gd name="T21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21">
                    <a:moveTo>
                      <a:pt x="11" y="5"/>
                    </a:moveTo>
                    <a:cubicBezTo>
                      <a:pt x="11" y="5"/>
                      <a:pt x="10" y="5"/>
                      <a:pt x="9" y="5"/>
                    </a:cubicBezTo>
                    <a:cubicBezTo>
                      <a:pt x="8" y="5"/>
                      <a:pt x="7" y="6"/>
                      <a:pt x="5" y="8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" name="Freeform 34"/>
              <p:cNvSpPr>
                <a:spLocks noEditPoints="1"/>
              </p:cNvSpPr>
              <p:nvPr/>
            </p:nvSpPr>
            <p:spPr bwMode="auto">
              <a:xfrm>
                <a:off x="4062413" y="5997575"/>
                <a:ext cx="66675" cy="66675"/>
              </a:xfrm>
              <a:custGeom>
                <a:avLst/>
                <a:gdLst>
                  <a:gd name="T0" fmla="*/ 10 w 21"/>
                  <a:gd name="T1" fmla="*/ 21 h 21"/>
                  <a:gd name="T2" fmla="*/ 0 w 21"/>
                  <a:gd name="T3" fmla="*/ 11 h 21"/>
                  <a:gd name="T4" fmla="*/ 10 w 21"/>
                  <a:gd name="T5" fmla="*/ 0 h 21"/>
                  <a:gd name="T6" fmla="*/ 21 w 21"/>
                  <a:gd name="T7" fmla="*/ 10 h 21"/>
                  <a:gd name="T8" fmla="*/ 10 w 21"/>
                  <a:gd name="T9" fmla="*/ 21 h 21"/>
                  <a:gd name="T10" fmla="*/ 10 w 21"/>
                  <a:gd name="T11" fmla="*/ 4 h 21"/>
                  <a:gd name="T12" fmla="*/ 5 w 21"/>
                  <a:gd name="T13" fmla="*/ 10 h 21"/>
                  <a:gd name="T14" fmla="*/ 10 w 21"/>
                  <a:gd name="T15" fmla="*/ 17 h 21"/>
                  <a:gd name="T16" fmla="*/ 15 w 21"/>
                  <a:gd name="T17" fmla="*/ 11 h 21"/>
                  <a:gd name="T18" fmla="*/ 10 w 21"/>
                  <a:gd name="T1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21"/>
                    </a:moveTo>
                    <a:cubicBezTo>
                      <a:pt x="3" y="21"/>
                      <a:pt x="0" y="17"/>
                      <a:pt x="0" y="11"/>
                    </a:cubicBezTo>
                    <a:cubicBezTo>
                      <a:pt x="0" y="4"/>
                      <a:pt x="3" y="0"/>
                      <a:pt x="10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7"/>
                      <a:pt x="17" y="21"/>
                      <a:pt x="10" y="21"/>
                    </a:cubicBezTo>
                    <a:moveTo>
                      <a:pt x="10" y="4"/>
                    </a:moveTo>
                    <a:cubicBezTo>
                      <a:pt x="7" y="4"/>
                      <a:pt x="5" y="7"/>
                      <a:pt x="5" y="10"/>
                    </a:cubicBezTo>
                    <a:cubicBezTo>
                      <a:pt x="5" y="14"/>
                      <a:pt x="6" y="17"/>
                      <a:pt x="10" y="17"/>
                    </a:cubicBezTo>
                    <a:cubicBezTo>
                      <a:pt x="14" y="17"/>
                      <a:pt x="15" y="14"/>
                      <a:pt x="15" y="11"/>
                    </a:cubicBezTo>
                    <a:cubicBezTo>
                      <a:pt x="15" y="6"/>
                      <a:pt x="14" y="4"/>
                      <a:pt x="10" y="4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" name="Oval 35"/>
              <p:cNvSpPr>
                <a:spLocks noChangeArrowheads="1"/>
              </p:cNvSpPr>
              <p:nvPr/>
            </p:nvSpPr>
            <p:spPr bwMode="auto">
              <a:xfrm>
                <a:off x="4141788" y="6042025"/>
                <a:ext cx="19050" cy="22225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" name="Freeform 36"/>
              <p:cNvSpPr>
                <a:spLocks noEditPoints="1"/>
              </p:cNvSpPr>
              <p:nvPr/>
            </p:nvSpPr>
            <p:spPr bwMode="auto">
              <a:xfrm>
                <a:off x="41767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3 w 18"/>
                  <a:gd name="T3" fmla="*/ 19 h 21"/>
                  <a:gd name="T4" fmla="*/ 7 w 18"/>
                  <a:gd name="T5" fmla="*/ 21 h 21"/>
                  <a:gd name="T6" fmla="*/ 0 w 18"/>
                  <a:gd name="T7" fmla="*/ 15 h 21"/>
                  <a:gd name="T8" fmla="*/ 10 w 18"/>
                  <a:gd name="T9" fmla="*/ 8 h 21"/>
                  <a:gd name="T10" fmla="*/ 13 w 18"/>
                  <a:gd name="T11" fmla="*/ 8 h 21"/>
                  <a:gd name="T12" fmla="*/ 13 w 18"/>
                  <a:gd name="T13" fmla="*/ 7 h 21"/>
                  <a:gd name="T14" fmla="*/ 8 w 18"/>
                  <a:gd name="T15" fmla="*/ 4 h 21"/>
                  <a:gd name="T16" fmla="*/ 2 w 18"/>
                  <a:gd name="T17" fmla="*/ 5 h 21"/>
                  <a:gd name="T18" fmla="*/ 2 w 18"/>
                  <a:gd name="T19" fmla="*/ 1 h 21"/>
                  <a:gd name="T20" fmla="*/ 9 w 18"/>
                  <a:gd name="T21" fmla="*/ 0 h 21"/>
                  <a:gd name="T22" fmla="*/ 18 w 18"/>
                  <a:gd name="T23" fmla="*/ 7 h 21"/>
                  <a:gd name="T24" fmla="*/ 18 w 18"/>
                  <a:gd name="T25" fmla="*/ 21 h 21"/>
                  <a:gd name="T26" fmla="*/ 14 w 18"/>
                  <a:gd name="T27" fmla="*/ 21 h 21"/>
                  <a:gd name="T28" fmla="*/ 13 w 18"/>
                  <a:gd name="T29" fmla="*/ 12 h 21"/>
                  <a:gd name="T30" fmla="*/ 10 w 18"/>
                  <a:gd name="T31" fmla="*/ 12 h 21"/>
                  <a:gd name="T32" fmla="*/ 5 w 18"/>
                  <a:gd name="T33" fmla="*/ 15 h 21"/>
                  <a:gd name="T34" fmla="*/ 8 w 18"/>
                  <a:gd name="T35" fmla="*/ 17 h 21"/>
                  <a:gd name="T36" fmla="*/ 13 w 18"/>
                  <a:gd name="T37" fmla="*/ 15 h 21"/>
                  <a:gd name="T38" fmla="*/ 13 w 18"/>
                  <a:gd name="T3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3" y="21"/>
                      <a:pt x="0" y="19"/>
                      <a:pt x="0" y="15"/>
                    </a:cubicBezTo>
                    <a:cubicBezTo>
                      <a:pt x="0" y="10"/>
                      <a:pt x="4" y="8"/>
                      <a:pt x="10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5"/>
                      <a:pt x="12" y="4"/>
                      <a:pt x="8" y="4"/>
                    </a:cubicBezTo>
                    <a:cubicBezTo>
                      <a:pt x="6" y="4"/>
                      <a:pt x="4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8" y="2"/>
                      <a:pt x="18" y="7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  <a:moveTo>
                      <a:pt x="13" y="12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7" y="12"/>
                      <a:pt x="5" y="13"/>
                      <a:pt x="5" y="15"/>
                    </a:cubicBezTo>
                    <a:cubicBezTo>
                      <a:pt x="5" y="16"/>
                      <a:pt x="6" y="17"/>
                      <a:pt x="8" y="17"/>
                    </a:cubicBezTo>
                    <a:cubicBezTo>
                      <a:pt x="10" y="17"/>
                      <a:pt x="11" y="17"/>
                      <a:pt x="13" y="15"/>
                    </a:cubicBezTo>
                    <a:lnTo>
                      <a:pt x="13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4252913" y="5997575"/>
                <a:ext cx="57150" cy="66675"/>
              </a:xfrm>
              <a:custGeom>
                <a:avLst/>
                <a:gdLst>
                  <a:gd name="T0" fmla="*/ 14 w 18"/>
                  <a:gd name="T1" fmla="*/ 21 h 21"/>
                  <a:gd name="T2" fmla="*/ 14 w 18"/>
                  <a:gd name="T3" fmla="*/ 18 h 21"/>
                  <a:gd name="T4" fmla="*/ 7 w 18"/>
                  <a:gd name="T5" fmla="*/ 21 h 21"/>
                  <a:gd name="T6" fmla="*/ 0 w 18"/>
                  <a:gd name="T7" fmla="*/ 13 h 21"/>
                  <a:gd name="T8" fmla="*/ 0 w 18"/>
                  <a:gd name="T9" fmla="*/ 0 h 21"/>
                  <a:gd name="T10" fmla="*/ 5 w 18"/>
                  <a:gd name="T11" fmla="*/ 0 h 21"/>
                  <a:gd name="T12" fmla="*/ 5 w 18"/>
                  <a:gd name="T13" fmla="*/ 12 h 21"/>
                  <a:gd name="T14" fmla="*/ 8 w 18"/>
                  <a:gd name="T15" fmla="*/ 17 h 21"/>
                  <a:gd name="T16" fmla="*/ 13 w 18"/>
                  <a:gd name="T17" fmla="*/ 14 h 21"/>
                  <a:gd name="T18" fmla="*/ 13 w 18"/>
                  <a:gd name="T19" fmla="*/ 0 h 21"/>
                  <a:gd name="T20" fmla="*/ 18 w 18"/>
                  <a:gd name="T21" fmla="*/ 0 h 21"/>
                  <a:gd name="T22" fmla="*/ 18 w 18"/>
                  <a:gd name="T23" fmla="*/ 21 h 21"/>
                  <a:gd name="T24" fmla="*/ 14 w 18"/>
                  <a:gd name="T2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1">
                    <a:moveTo>
                      <a:pt x="14" y="21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20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5"/>
                      <a:pt x="6" y="17"/>
                      <a:pt x="8" y="17"/>
                    </a:cubicBezTo>
                    <a:cubicBezTo>
                      <a:pt x="10" y="17"/>
                      <a:pt x="11" y="16"/>
                      <a:pt x="13" y="14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1"/>
                      <a:pt x="18" y="21"/>
                      <a:pt x="18" y="21"/>
                    </a:cubicBezTo>
                    <a:lnTo>
                      <a:pt x="14" y="2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6" y="2168860"/>
            <a:ext cx="6121438" cy="308737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7" name="Text Placeholder 14"/>
          <p:cNvSpPr>
            <a:spLocks noGrp="1"/>
          </p:cNvSpPr>
          <p:nvPr userDrawn="1">
            <p:ph type="body" sz="quarter" idx="17"/>
          </p:nvPr>
        </p:nvSpPr>
        <p:spPr>
          <a:xfrm>
            <a:off x="360000" y="5625959"/>
            <a:ext cx="4752000" cy="144000"/>
          </a:xfrm>
        </p:spPr>
        <p:txBody>
          <a:bodyPr anchor="ctr">
            <a:noAutofit/>
          </a:bodyPr>
          <a:lstStyle>
            <a:lvl1pPr>
              <a:buFontTx/>
              <a:buNone/>
              <a:defRPr sz="1200" b="1" cap="all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0" indent="0"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buFontTx/>
              <a:buNone/>
              <a:defRPr sz="1200">
                <a:solidFill>
                  <a:schemeClr val="bg2"/>
                </a:solidFill>
              </a:defRPr>
            </a:lvl5pPr>
            <a:lvl6pPr marL="0" indent="0">
              <a:buFontTx/>
              <a:buNone/>
              <a:defRPr sz="1200">
                <a:solidFill>
                  <a:schemeClr val="bg2"/>
                </a:solidFill>
              </a:defRPr>
            </a:lvl6pPr>
            <a:lvl7pPr marL="0" indent="0">
              <a:buFontTx/>
              <a:buNone/>
              <a:defRPr sz="1200">
                <a:solidFill>
                  <a:schemeClr val="bg2"/>
                </a:solidFill>
              </a:defRPr>
            </a:lvl7pPr>
            <a:lvl8pPr marL="0" indent="0">
              <a:buFontTx/>
              <a:buNone/>
              <a:defRPr sz="1200">
                <a:solidFill>
                  <a:schemeClr val="bg2"/>
                </a:solidFill>
              </a:defRPr>
            </a:lvl8pPr>
            <a:lvl9pPr marL="0" indent="0">
              <a:buFontTx/>
              <a:buNone/>
              <a:defRPr sz="12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7527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054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27324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6898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12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17812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415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159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7198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358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2986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7030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56477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756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3977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2161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19906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3514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1135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4332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5116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6825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3610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49928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869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87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68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211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482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511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10F0F-14E8-4D5D-A55D-C5C3D9B42AA4}" type="datetimeFigureOut">
              <a:rPr lang="en-AU" smtClean="0"/>
              <a:t>13/04/2018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BD2E6-0A96-4DE2-AC9E-61E779EF40F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075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525" y="6051556"/>
            <a:ext cx="9169400" cy="849313"/>
            <a:chOff x="-9525" y="6051550"/>
            <a:chExt cx="9169400" cy="849313"/>
          </a:xfrm>
        </p:grpSpPr>
        <p:sp>
          <p:nvSpPr>
            <p:cNvPr id="8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-7938" y="6056313"/>
              <a:ext cx="9161463" cy="80168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 userDrawn="1"/>
          </p:nvSpPr>
          <p:spPr bwMode="auto">
            <a:xfrm>
              <a:off x="1588" y="6367463"/>
              <a:ext cx="9142412" cy="4905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588" y="6065837"/>
              <a:ext cx="9142412" cy="690562"/>
            </a:xfrm>
            <a:custGeom>
              <a:avLst/>
              <a:gdLst>
                <a:gd name="T0" fmla="*/ 2880 w 2880"/>
                <a:gd name="T1" fmla="*/ 14 h 217"/>
                <a:gd name="T2" fmla="*/ 2817 w 2880"/>
                <a:gd name="T3" fmla="*/ 14 h 217"/>
                <a:gd name="T4" fmla="*/ 2486 w 2880"/>
                <a:gd name="T5" fmla="*/ 95 h 217"/>
                <a:gd name="T6" fmla="*/ 2486 w 2880"/>
                <a:gd name="T7" fmla="*/ 95 h 217"/>
                <a:gd name="T8" fmla="*/ 2880 w 2880"/>
                <a:gd name="T9" fmla="*/ 95 h 217"/>
                <a:gd name="T10" fmla="*/ 2880 w 2880"/>
                <a:gd name="T11" fmla="*/ 217 h 217"/>
                <a:gd name="T12" fmla="*/ 2880 w 2880"/>
                <a:gd name="T13" fmla="*/ 217 h 217"/>
                <a:gd name="T14" fmla="*/ 2880 w 2880"/>
                <a:gd name="T15" fmla="*/ 14 h 217"/>
                <a:gd name="T16" fmla="*/ 2171 w 2880"/>
                <a:gd name="T17" fmla="*/ 0 h 217"/>
                <a:gd name="T18" fmla="*/ 0 w 2880"/>
                <a:gd name="T19" fmla="*/ 0 h 217"/>
                <a:gd name="T20" fmla="*/ 0 w 2880"/>
                <a:gd name="T21" fmla="*/ 95 h 217"/>
                <a:gd name="T22" fmla="*/ 2486 w 2880"/>
                <a:gd name="T23" fmla="*/ 95 h 217"/>
                <a:gd name="T24" fmla="*/ 2486 w 2880"/>
                <a:gd name="T25" fmla="*/ 95 h 217"/>
                <a:gd name="T26" fmla="*/ 2486 w 2880"/>
                <a:gd name="T27" fmla="*/ 95 h 217"/>
                <a:gd name="T28" fmla="*/ 2486 w 2880"/>
                <a:gd name="T29" fmla="*/ 95 h 217"/>
                <a:gd name="T30" fmla="*/ 2171 w 2880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0" h="217">
                  <a:moveTo>
                    <a:pt x="2880" y="14"/>
                  </a:moveTo>
                  <a:cubicBezTo>
                    <a:pt x="2817" y="14"/>
                    <a:pt x="2817" y="14"/>
                    <a:pt x="2817" y="14"/>
                  </a:cubicBezTo>
                  <a:cubicBezTo>
                    <a:pt x="2616" y="14"/>
                    <a:pt x="2542" y="74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880" y="95"/>
                    <a:pt x="2880" y="95"/>
                    <a:pt x="2880" y="95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217"/>
                    <a:pt x="2880" y="217"/>
                    <a:pt x="2880" y="217"/>
                  </a:cubicBezTo>
                  <a:cubicBezTo>
                    <a:pt x="2880" y="14"/>
                    <a:pt x="2880" y="14"/>
                    <a:pt x="2880" y="14"/>
                  </a:cubicBezTo>
                  <a:moveTo>
                    <a:pt x="2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86" y="95"/>
                    <a:pt x="2486" y="95"/>
                    <a:pt x="2486" y="95"/>
                  </a:cubicBezTo>
                  <a:cubicBezTo>
                    <a:pt x="2419" y="39"/>
                    <a:pt x="2306" y="0"/>
                    <a:pt x="2171" y="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588" y="6367463"/>
              <a:ext cx="9142412" cy="388937"/>
            </a:xfrm>
            <a:custGeom>
              <a:avLst/>
              <a:gdLst>
                <a:gd name="T0" fmla="*/ 2486 w 2880"/>
                <a:gd name="T1" fmla="*/ 0 h 122"/>
                <a:gd name="T2" fmla="*/ 0 w 2880"/>
                <a:gd name="T3" fmla="*/ 0 h 122"/>
                <a:gd name="T4" fmla="*/ 0 w 2880"/>
                <a:gd name="T5" fmla="*/ 13 h 122"/>
                <a:gd name="T6" fmla="*/ 2289 w 2880"/>
                <a:gd name="T7" fmla="*/ 13 h 122"/>
                <a:gd name="T8" fmla="*/ 2486 w 2880"/>
                <a:gd name="T9" fmla="*/ 0 h 122"/>
                <a:gd name="T10" fmla="*/ 2880 w 2880"/>
                <a:gd name="T11" fmla="*/ 0 h 122"/>
                <a:gd name="T12" fmla="*/ 2486 w 2880"/>
                <a:gd name="T13" fmla="*/ 0 h 122"/>
                <a:gd name="T14" fmla="*/ 2813 w 2880"/>
                <a:gd name="T15" fmla="*/ 122 h 122"/>
                <a:gd name="T16" fmla="*/ 2880 w 2880"/>
                <a:gd name="T17" fmla="*/ 122 h 122"/>
                <a:gd name="T18" fmla="*/ 2880 w 2880"/>
                <a:gd name="T1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0" h="122">
                  <a:moveTo>
                    <a:pt x="24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89" y="13"/>
                    <a:pt x="2289" y="13"/>
                    <a:pt x="2289" y="13"/>
                  </a:cubicBezTo>
                  <a:cubicBezTo>
                    <a:pt x="2418" y="13"/>
                    <a:pt x="2459" y="10"/>
                    <a:pt x="2486" y="0"/>
                  </a:cubicBezTo>
                  <a:moveTo>
                    <a:pt x="2880" y="0"/>
                  </a:moveTo>
                  <a:cubicBezTo>
                    <a:pt x="2486" y="0"/>
                    <a:pt x="2486" y="0"/>
                    <a:pt x="2486" y="0"/>
                  </a:cubicBezTo>
                  <a:cubicBezTo>
                    <a:pt x="2554" y="56"/>
                    <a:pt x="2645" y="122"/>
                    <a:pt x="2813" y="122"/>
                  </a:cubicBezTo>
                  <a:cubicBezTo>
                    <a:pt x="2854" y="122"/>
                    <a:pt x="2880" y="122"/>
                    <a:pt x="2880" y="122"/>
                  </a:cubicBezTo>
                  <a:cubicBezTo>
                    <a:pt x="2880" y="0"/>
                    <a:pt x="2880" y="0"/>
                    <a:pt x="288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88" y="6110288"/>
              <a:ext cx="7891462" cy="298450"/>
            </a:xfrm>
            <a:custGeom>
              <a:avLst/>
              <a:gdLst>
                <a:gd name="T0" fmla="*/ 2486 w 2486"/>
                <a:gd name="T1" fmla="*/ 81 h 94"/>
                <a:gd name="T2" fmla="*/ 2171 w 2486"/>
                <a:gd name="T3" fmla="*/ 0 h 94"/>
                <a:gd name="T4" fmla="*/ 0 w 2486"/>
                <a:gd name="T5" fmla="*/ 0 h 94"/>
                <a:gd name="T6" fmla="*/ 0 w 2486"/>
                <a:gd name="T7" fmla="*/ 94 h 94"/>
                <a:gd name="T8" fmla="*/ 2289 w 2486"/>
                <a:gd name="T9" fmla="*/ 94 h 94"/>
                <a:gd name="T10" fmla="*/ 2486 w 2486"/>
                <a:gd name="T11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6" h="94">
                  <a:moveTo>
                    <a:pt x="2486" y="81"/>
                  </a:moveTo>
                  <a:cubicBezTo>
                    <a:pt x="2410" y="38"/>
                    <a:pt x="2306" y="0"/>
                    <a:pt x="21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289" y="94"/>
                    <a:pt x="2289" y="94"/>
                    <a:pt x="2289" y="94"/>
                  </a:cubicBezTo>
                  <a:cubicBezTo>
                    <a:pt x="2418" y="94"/>
                    <a:pt x="2459" y="91"/>
                    <a:pt x="2486" y="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893050" y="6110285"/>
              <a:ext cx="1250950" cy="601662"/>
            </a:xfrm>
            <a:custGeom>
              <a:avLst/>
              <a:gdLst>
                <a:gd name="T0" fmla="*/ 331 w 394"/>
                <a:gd name="T1" fmla="*/ 0 h 189"/>
                <a:gd name="T2" fmla="*/ 0 w 394"/>
                <a:gd name="T3" fmla="*/ 81 h 189"/>
                <a:gd name="T4" fmla="*/ 327 w 394"/>
                <a:gd name="T5" fmla="*/ 189 h 189"/>
                <a:gd name="T6" fmla="*/ 394 w 394"/>
                <a:gd name="T7" fmla="*/ 189 h 189"/>
                <a:gd name="T8" fmla="*/ 394 w 394"/>
                <a:gd name="T9" fmla="*/ 0 h 189"/>
                <a:gd name="T10" fmla="*/ 331 w 394"/>
                <a:gd name="T11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189">
                  <a:moveTo>
                    <a:pt x="331" y="0"/>
                  </a:moveTo>
                  <a:cubicBezTo>
                    <a:pt x="130" y="0"/>
                    <a:pt x="56" y="60"/>
                    <a:pt x="0" y="81"/>
                  </a:cubicBezTo>
                  <a:cubicBezTo>
                    <a:pt x="89" y="131"/>
                    <a:pt x="159" y="189"/>
                    <a:pt x="327" y="189"/>
                  </a:cubicBezTo>
                  <a:cubicBezTo>
                    <a:pt x="368" y="189"/>
                    <a:pt x="394" y="189"/>
                    <a:pt x="394" y="189"/>
                  </a:cubicBezTo>
                  <a:cubicBezTo>
                    <a:pt x="394" y="0"/>
                    <a:pt x="394" y="0"/>
                    <a:pt x="394" y="0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AutoShape 81"/>
            <p:cNvSpPr>
              <a:spLocks noChangeAspect="1" noChangeArrowheads="1" noTextEdit="1"/>
            </p:cNvSpPr>
            <p:nvPr/>
          </p:nvSpPr>
          <p:spPr bwMode="auto">
            <a:xfrm>
              <a:off x="-9525" y="6051550"/>
              <a:ext cx="9169400" cy="849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Rectangle 84"/>
            <p:cNvSpPr>
              <a:spLocks noChangeArrowheads="1"/>
            </p:cNvSpPr>
            <p:nvPr/>
          </p:nvSpPr>
          <p:spPr bwMode="auto">
            <a:xfrm>
              <a:off x="-9525" y="6356350"/>
              <a:ext cx="9167813" cy="54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7" name="Picture 78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459788" y="6191250"/>
              <a:ext cx="454025" cy="4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274644"/>
            <a:ext cx="8461374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8" y="1268413"/>
            <a:ext cx="8461375" cy="4572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994" y="6504332"/>
            <a:ext cx="6083845" cy="1242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AU" dirty="0" smtClean="0">
                <a:latin typeface="Calibri"/>
              </a:rPr>
              <a:t>Presentation title  |  Presenter name</a:t>
            </a:r>
            <a:endParaRPr lang="en-AU" dirty="0">
              <a:latin typeface="Calibri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>
                <a:solidFill>
                  <a:srgbClr val="FFFFFF"/>
                </a:solidFill>
                <a:latin typeface="Calibri"/>
              </a:rPr>
              <a:pPr/>
              <a:t>‹#›</a:t>
            </a:fld>
            <a:r>
              <a:rPr lang="en-AU" dirty="0" smtClean="0">
                <a:solidFill>
                  <a:srgbClr val="FFFFFF"/>
                </a:solidFill>
                <a:latin typeface="Calibri"/>
              </a:rPr>
              <a:t>  |</a:t>
            </a:r>
            <a:endParaRPr lang="en-AU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AutoShape 4"/>
          <p:cNvSpPr>
            <a:spLocks noChangeAspect="1" noChangeArrowheads="1" noTextEdit="1"/>
          </p:cNvSpPr>
          <p:nvPr/>
        </p:nvSpPr>
        <p:spPr bwMode="auto">
          <a:xfrm>
            <a:off x="3176" y="3326609"/>
            <a:ext cx="9161463" cy="80168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2703" y="3637756"/>
            <a:ext cx="9142412" cy="49053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AutoShape 81"/>
          <p:cNvSpPr>
            <a:spLocks noChangeAspect="1" noChangeArrowheads="1" noTextEdit="1"/>
          </p:cNvSpPr>
          <p:nvPr/>
        </p:nvSpPr>
        <p:spPr bwMode="auto">
          <a:xfrm>
            <a:off x="1588" y="3321845"/>
            <a:ext cx="91694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3626648"/>
            <a:ext cx="9167813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644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5625-1838-4D8B-905C-420C300F20A9}" type="datetimeFigureOut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13/04/2018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D4683-CA0E-487E-B629-968790486C30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22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1667D-645D-463A-9077-EA8498C45C8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4/13/2018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D09B1-863C-4694-8E27-DA6085DC67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31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eg"/><Relationship Id="rId3" Type="http://schemas.openxmlformats.org/officeDocument/2006/relationships/hyperlink" Target="http://www.ecu.edu.au/" TargetMode="External"/><Relationship Id="rId7" Type="http://schemas.openxmlformats.org/officeDocument/2006/relationships/hyperlink" Target="http://www.austin.org.au/Default.aspx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wmf"/><Relationship Id="rId11" Type="http://schemas.openxmlformats.org/officeDocument/2006/relationships/image" Target="../media/image8.png"/><Relationship Id="rId5" Type="http://schemas.openxmlformats.org/officeDocument/2006/relationships/image" Target="../media/image4.jpe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hyperlink" Target="http://www.csiro.au/csiro/channel/_ca_dch2t,,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1.jpeg"/><Relationship Id="rId3" Type="http://schemas.openxmlformats.org/officeDocument/2006/relationships/image" Target="../media/image22.jpeg"/><Relationship Id="rId21" Type="http://schemas.openxmlformats.org/officeDocument/2006/relationships/image" Target="../media/image34.jpe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17" Type="http://schemas.openxmlformats.org/officeDocument/2006/relationships/image" Target="../media/image30.jpeg"/><Relationship Id="rId2" Type="http://schemas.openxmlformats.org/officeDocument/2006/relationships/image" Target="../media/image10.jpeg"/><Relationship Id="rId16" Type="http://schemas.openxmlformats.org/officeDocument/2006/relationships/image" Target="../media/image29.pn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iro.au/csiro/channel/_ca_dch2t,,.html" TargetMode="External"/><Relationship Id="rId11" Type="http://schemas.openxmlformats.org/officeDocument/2006/relationships/image" Target="../media/image24.jpeg"/><Relationship Id="rId5" Type="http://schemas.openxmlformats.org/officeDocument/2006/relationships/hyperlink" Target="http://www.aibl.csiro.au/" TargetMode="External"/><Relationship Id="rId15" Type="http://schemas.openxmlformats.org/officeDocument/2006/relationships/image" Target="../media/image28.png"/><Relationship Id="rId10" Type="http://schemas.openxmlformats.org/officeDocument/2006/relationships/image" Target="../media/image6.png"/><Relationship Id="rId19" Type="http://schemas.openxmlformats.org/officeDocument/2006/relationships/image" Target="../media/image32.jpeg"/><Relationship Id="rId4" Type="http://schemas.openxmlformats.org/officeDocument/2006/relationships/image" Target="../media/image23.png"/><Relationship Id="rId9" Type="http://schemas.openxmlformats.org/officeDocument/2006/relationships/hyperlink" Target="http://www.austin.org.au/Default.aspx" TargetMode="External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179388" y="1412878"/>
            <a:ext cx="8743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990033"/>
                </a:solidFill>
                <a:latin typeface="Arial" pitchFamily="34" charset="0"/>
                <a:cs typeface="Times New Roman" pitchFamily="18" charset="0"/>
              </a:rPr>
              <a:t>The Australian Imaging Biomarkers and Lifestyle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990033"/>
                </a:solidFill>
                <a:latin typeface="Arial" pitchFamily="34" charset="0"/>
                <a:cs typeface="Times New Roman" pitchFamily="18" charset="0"/>
              </a:rPr>
              <a:t>Flagship Study of Ageing</a:t>
            </a:r>
            <a:endParaRPr lang="en-US" altLang="en-US" sz="2400">
              <a:solidFill>
                <a:srgbClr val="990033"/>
              </a:solidFill>
              <a:cs typeface="Times New Roman" pitchFamily="18" charset="0"/>
            </a:endParaRPr>
          </a:p>
        </p:txBody>
      </p:sp>
      <p:grpSp>
        <p:nvGrpSpPr>
          <p:cNvPr id="123907" name="Group 3"/>
          <p:cNvGrpSpPr>
            <a:grpSpLocks/>
          </p:cNvGrpSpPr>
          <p:nvPr/>
        </p:nvGrpSpPr>
        <p:grpSpPr bwMode="auto">
          <a:xfrm>
            <a:off x="2771775" y="333376"/>
            <a:ext cx="3455988" cy="1355295"/>
            <a:chOff x="1810" y="2924"/>
            <a:chExt cx="2117" cy="695"/>
          </a:xfrm>
        </p:grpSpPr>
        <p:sp>
          <p:nvSpPr>
            <p:cNvPr id="123917" name="Text Box 4"/>
            <p:cNvSpPr txBox="1">
              <a:spLocks noChangeArrowheads="1"/>
            </p:cNvSpPr>
            <p:nvPr/>
          </p:nvSpPr>
          <p:spPr bwMode="auto">
            <a:xfrm>
              <a:off x="1810" y="3477"/>
              <a:ext cx="2117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Century Gothic" pitchFamily="34" charset="0"/>
                  <a:cs typeface="Times New Roman" pitchFamily="18" charset="0"/>
                </a:rPr>
                <a:t>.</a:t>
              </a:r>
            </a:p>
          </p:txBody>
        </p:sp>
        <p:pic>
          <p:nvPicPr>
            <p:cNvPr id="123918" name="Picture 5"/>
            <p:cNvPicPr>
              <a:picLocks noChangeAspect="1" noChangeArrowheads="1"/>
            </p:cNvPicPr>
            <p:nvPr/>
          </p:nvPicPr>
          <p:blipFill>
            <a:blip r:embed="rId2" cstate="print">
              <a:lum contras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915"/>
            <a:stretch>
              <a:fillRect/>
            </a:stretch>
          </p:blipFill>
          <p:spPr bwMode="auto">
            <a:xfrm>
              <a:off x="2091" y="2924"/>
              <a:ext cx="1555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8" name="Text Box 22"/>
          <p:cNvSpPr txBox="1">
            <a:spLocks noChangeArrowheads="1"/>
          </p:cNvSpPr>
          <p:nvPr/>
        </p:nvSpPr>
        <p:spPr bwMode="auto">
          <a:xfrm>
            <a:off x="-44800" y="2565400"/>
            <a:ext cx="90891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itchFamily="34" charset="0"/>
              </a:rPr>
              <a:t>Commenced 2006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Arial" pitchFamily="34" charset="0"/>
              </a:rPr>
              <a:t>PiB</a:t>
            </a:r>
            <a:r>
              <a:rPr lang="en-US" altLang="en-US" sz="2400" b="1" dirty="0">
                <a:latin typeface="Arial" pitchFamily="34" charset="0"/>
              </a:rPr>
              <a:t> and MRI with follow-up in 288 of the 1100 </a:t>
            </a:r>
            <a:r>
              <a:rPr lang="en-US" altLang="en-US" sz="2400" b="1" dirty="0" smtClean="0">
                <a:latin typeface="Arial" pitchFamily="34" charset="0"/>
              </a:rPr>
              <a:t>original participants.</a:t>
            </a:r>
            <a:endParaRPr lang="en-US" altLang="en-US" sz="2400" b="1" dirty="0">
              <a:latin typeface="Arial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itchFamily="34" charset="0"/>
              </a:rPr>
              <a:t>Imaging increased since to </a:t>
            </a:r>
            <a:r>
              <a:rPr lang="en-US" altLang="en-US" sz="2400" b="1" dirty="0" smtClean="0">
                <a:latin typeface="Arial" pitchFamily="34" charset="0"/>
              </a:rPr>
              <a:t>1,515 </a:t>
            </a:r>
            <a:r>
              <a:rPr lang="en-US" altLang="en-US" sz="2400" b="1" dirty="0">
                <a:latin typeface="Arial" pitchFamily="34" charset="0"/>
              </a:rPr>
              <a:t>of </a:t>
            </a:r>
            <a:r>
              <a:rPr lang="en-US" altLang="en-US" sz="2400" b="1" dirty="0" smtClean="0">
                <a:latin typeface="Arial" pitchFamily="34" charset="0"/>
              </a:rPr>
              <a:t>2,135 </a:t>
            </a:r>
            <a:r>
              <a:rPr lang="en-US" altLang="en-US" sz="2400" b="1" dirty="0">
                <a:latin typeface="Arial" pitchFamily="34" charset="0"/>
              </a:rPr>
              <a:t>participants</a:t>
            </a:r>
            <a:endParaRPr lang="en-AU" altLang="en-US" sz="2400" b="1" dirty="0">
              <a:latin typeface="Arial" pitchFamily="34" charset="0"/>
            </a:endParaRPr>
          </a:p>
        </p:txBody>
      </p:sp>
      <p:grpSp>
        <p:nvGrpSpPr>
          <p:cNvPr id="123909" name="Group 23"/>
          <p:cNvGrpSpPr>
            <a:grpSpLocks/>
          </p:cNvGrpSpPr>
          <p:nvPr/>
        </p:nvGrpSpPr>
        <p:grpSpPr bwMode="auto">
          <a:xfrm>
            <a:off x="250825" y="4995863"/>
            <a:ext cx="8599488" cy="1022350"/>
            <a:chOff x="440275" y="5899152"/>
            <a:chExt cx="7760205" cy="790240"/>
          </a:xfrm>
        </p:grpSpPr>
        <p:pic>
          <p:nvPicPr>
            <p:cNvPr id="123910" name="Picture 16" descr="Edith Cowan University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3"/>
            <a:stretch>
              <a:fillRect/>
            </a:stretch>
          </p:blipFill>
          <p:spPr bwMode="auto">
            <a:xfrm>
              <a:off x="5778844" y="5973763"/>
              <a:ext cx="1123386" cy="589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11" name="Picture 17" descr="UNI Logo MINBlue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575" y="5916613"/>
              <a:ext cx="850900" cy="772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12" name="Picture 2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6837" y="5959477"/>
              <a:ext cx="979735" cy="603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13" name="Picture 23" descr="Austin Health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241" y="5959478"/>
              <a:ext cx="1520596" cy="603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14" name="Picture 24" descr="CSIRO Logo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75" y="5899152"/>
              <a:ext cx="755650" cy="772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15" name="Picture 26" descr="nari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7" t="4909" b="4909"/>
            <a:stretch>
              <a:fillRect/>
            </a:stretch>
          </p:blipFill>
          <p:spPr bwMode="auto">
            <a:xfrm>
              <a:off x="3851228" y="5916613"/>
              <a:ext cx="778998" cy="646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16" name="Picture 27" descr="AAvic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977" y="5999163"/>
              <a:ext cx="1106503" cy="564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82" y="4995869"/>
            <a:ext cx="2115171" cy="91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98" y="-80619"/>
            <a:ext cx="7886700" cy="1325563"/>
          </a:xfrm>
        </p:spPr>
        <p:txBody>
          <a:bodyPr>
            <a:normAutofit/>
          </a:bodyPr>
          <a:lstStyle/>
          <a:p>
            <a:r>
              <a:rPr lang="en-AU" dirty="0" smtClean="0"/>
              <a:t>CapAIBL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2739073" y="248770"/>
            <a:ext cx="5108147" cy="666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733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en-AU" sz="3733" b="1" dirty="0">
                <a:solidFill>
                  <a:prstClr val="black"/>
                </a:solidFill>
                <a:latin typeface="Calibri"/>
              </a:rPr>
              <a:t>milxcloud.csiro.au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07" y="1157570"/>
            <a:ext cx="2760895" cy="5205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3" y="1157570"/>
            <a:ext cx="2760895" cy="5205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45" y="1157570"/>
            <a:ext cx="2760895" cy="5205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21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CapAIBL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PET only quantification of Amyloid PET images (</a:t>
            </a:r>
            <a:r>
              <a:rPr lang="en-AU" baseline="30000" dirty="0" smtClean="0"/>
              <a:t>11</a:t>
            </a:r>
            <a:r>
              <a:rPr lang="en-AU" dirty="0" smtClean="0"/>
              <a:t>C-PiB, </a:t>
            </a:r>
            <a:r>
              <a:rPr lang="en-AU" baseline="30000" dirty="0" smtClean="0"/>
              <a:t>18</a:t>
            </a:r>
            <a:r>
              <a:rPr lang="en-AU" dirty="0" smtClean="0"/>
              <a:t>F-Florbetapir, </a:t>
            </a:r>
            <a:r>
              <a:rPr lang="en-AU" baseline="30000" dirty="0" smtClean="0"/>
              <a:t>18</a:t>
            </a:r>
            <a:r>
              <a:rPr lang="en-AU" dirty="0" smtClean="0"/>
              <a:t>F-FDG, </a:t>
            </a:r>
            <a:r>
              <a:rPr lang="en-AU" baseline="30000" dirty="0" smtClean="0"/>
              <a:t>18</a:t>
            </a:r>
            <a:r>
              <a:rPr lang="en-AU" dirty="0" smtClean="0"/>
              <a:t>F-Florbetaben, </a:t>
            </a:r>
            <a:r>
              <a:rPr lang="en-AU" baseline="30000" dirty="0" smtClean="0"/>
              <a:t>18</a:t>
            </a:r>
            <a:r>
              <a:rPr lang="en-AU" dirty="0" smtClean="0"/>
              <a:t>F-Flutemetamol and </a:t>
            </a:r>
            <a:r>
              <a:rPr lang="en-AU" baseline="30000" dirty="0" smtClean="0"/>
              <a:t>18</a:t>
            </a:r>
            <a:r>
              <a:rPr lang="en-AU" dirty="0" smtClean="0"/>
              <a:t>F-NAV4694)</a:t>
            </a:r>
          </a:p>
          <a:p>
            <a:r>
              <a:rPr lang="en-AU" dirty="0" smtClean="0"/>
              <a:t>Centiloid quantification for </a:t>
            </a:r>
            <a:r>
              <a:rPr lang="en-AU" baseline="30000" dirty="0" smtClean="0"/>
              <a:t>11</a:t>
            </a:r>
            <a:r>
              <a:rPr lang="en-AU" dirty="0" smtClean="0"/>
              <a:t>C-PiB, </a:t>
            </a:r>
            <a:r>
              <a:rPr lang="en-AU" baseline="30000" dirty="0" smtClean="0"/>
              <a:t>18</a:t>
            </a:r>
            <a:r>
              <a:rPr lang="en-AU" dirty="0" smtClean="0"/>
              <a:t>F-Florbetaben and </a:t>
            </a:r>
            <a:r>
              <a:rPr lang="en-AU" baseline="30000" dirty="0" smtClean="0"/>
              <a:t>18</a:t>
            </a:r>
            <a:r>
              <a:rPr lang="en-AU" dirty="0" smtClean="0"/>
              <a:t>F-NAV4694</a:t>
            </a:r>
          </a:p>
          <a:p>
            <a:r>
              <a:rPr lang="en-AU" dirty="0" smtClean="0"/>
              <a:t>Pdf reports emailed at the end of processing</a:t>
            </a:r>
          </a:p>
          <a:p>
            <a:r>
              <a:rPr lang="en-AU" dirty="0" smtClean="0"/>
              <a:t>20 minutes per scan</a:t>
            </a:r>
          </a:p>
          <a:p>
            <a:r>
              <a:rPr lang="en-AU" dirty="0" smtClean="0"/>
              <a:t>Supports Dicom upload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2661793" y="694513"/>
            <a:ext cx="5108147" cy="666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733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en-AU" sz="3733" b="1" dirty="0">
                <a:solidFill>
                  <a:prstClr val="black"/>
                </a:solidFill>
                <a:latin typeface="Calibri"/>
              </a:rPr>
              <a:t>milxcloud.csiro.au</a:t>
            </a:r>
          </a:p>
        </p:txBody>
      </p:sp>
    </p:spTree>
    <p:extLst>
      <p:ext uri="{BB962C8B-B14F-4D97-AF65-F5344CB8AC3E}">
        <p14:creationId xmlns:p14="http://schemas.microsoft.com/office/powerpoint/2010/main" val="381196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Problems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Retaining amyloid positive participants for longitudinal study – most going into drug trials.</a:t>
            </a:r>
          </a:p>
          <a:p>
            <a:r>
              <a:rPr lang="en-AU" dirty="0" smtClean="0"/>
              <a:t>Funding: No direct government support. Reliant on commercial and philanthropic support.</a:t>
            </a:r>
          </a:p>
          <a:p>
            <a:pPr marL="0" indent="0">
              <a:buNone/>
            </a:pPr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686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96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Expression of interest for collaboration or more in-depth data access should go to: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3501008"/>
            <a:ext cx="6984776" cy="1944216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Christopher Fowler - AIBL Co-ordinator</a:t>
            </a:r>
          </a:p>
          <a:p>
            <a:pPr marL="0" indent="0">
              <a:buNone/>
            </a:pPr>
            <a:r>
              <a:rPr lang="en-AU" i="1" dirty="0" smtClean="0"/>
              <a:t>christopher.fowler@florey.edu.au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04275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1774831"/>
            <a:ext cx="16954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1" name="Picture 6" descr="http://photos.prnewswire.com/prnfull/20140324/NY88746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546735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62" y="1579854"/>
            <a:ext cx="6537325" cy="4268787"/>
          </a:xfrm>
        </p:spPr>
        <p:txBody>
          <a:bodyPr numCol="6" rtlCol="0">
            <a:noAutofit/>
          </a:bodyPr>
          <a:lstStyle/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David Ames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Jenalle Baker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Mary </a:t>
            </a:r>
            <a:r>
              <a:rPr lang="en-US" sz="1000" dirty="0"/>
              <a:t>Barnes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Kevin </a:t>
            </a:r>
            <a:r>
              <a:rPr lang="en-US" sz="1000" dirty="0" err="1"/>
              <a:t>Barnham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Shayne Bellingham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Sabine Bird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Julia </a:t>
            </a:r>
            <a:r>
              <a:rPr lang="en-US" sz="1000" dirty="0" err="1"/>
              <a:t>Bomke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Pierrick</a:t>
            </a:r>
            <a:r>
              <a:rPr lang="en-US" sz="1000" dirty="0"/>
              <a:t> </a:t>
            </a:r>
            <a:r>
              <a:rPr lang="en-US" sz="1000" dirty="0" err="1"/>
              <a:t>Bourgeat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Sveltana</a:t>
            </a:r>
            <a:r>
              <a:rPr lang="en-US" sz="1000" dirty="0"/>
              <a:t> </a:t>
            </a:r>
            <a:r>
              <a:rPr lang="en-US" sz="1000" dirty="0" err="1"/>
              <a:t>Bozinovski</a:t>
            </a:r>
            <a:r>
              <a:rPr lang="en-US" sz="1000" dirty="0"/>
              <a:t> </a:t>
            </a:r>
            <a:r>
              <a:rPr lang="en-US" sz="1000" dirty="0" smtClean="0"/>
              <a:t>(nee </a:t>
            </a:r>
            <a:r>
              <a:rPr lang="en-US" sz="1000" dirty="0" err="1" smtClean="0"/>
              <a:t>Pejoska</a:t>
            </a:r>
            <a:r>
              <a:rPr lang="en-US" sz="1000" dirty="0" smtClean="0"/>
              <a:t>)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Belinda Brown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Rachel </a:t>
            </a:r>
            <a:r>
              <a:rPr lang="en-US" sz="1000" dirty="0"/>
              <a:t>Buckley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Samantha Burnham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Ashley Bush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Lesley </a:t>
            </a:r>
            <a:r>
              <a:rPr lang="en-US" sz="1000" dirty="0"/>
              <a:t>Cheng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Steven Collins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Ian Cooke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Elizabeth </a:t>
            </a:r>
            <a:r>
              <a:rPr lang="en-US" sz="1000" dirty="0"/>
              <a:t>Cyarto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David Darby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James Doecke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Vincent Dore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Denise El-Sheikh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Michael </a:t>
            </a:r>
            <a:r>
              <a:rPr lang="en-US" sz="1000" dirty="0" err="1"/>
              <a:t>Fenech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Shane Fernandez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Binosha</a:t>
            </a:r>
            <a:r>
              <a:rPr lang="en-US" sz="1000" dirty="0"/>
              <a:t> Fernando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Christopher Fowler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Maxime</a:t>
            </a:r>
            <a:r>
              <a:rPr lang="en-US" sz="1000" dirty="0"/>
              <a:t> Francois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Jurgen</a:t>
            </a:r>
            <a:r>
              <a:rPr lang="en-US" sz="1000" dirty="0"/>
              <a:t> </a:t>
            </a:r>
            <a:r>
              <a:rPr lang="en-US" sz="1000" dirty="0" err="1"/>
              <a:t>Fripp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Shaun Frost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Sam Gardener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Simon Gibson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Veer Gupta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David Hanson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Karra</a:t>
            </a:r>
            <a:r>
              <a:rPr lang="en-US" sz="1000" dirty="0"/>
              <a:t> Harrington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Andy Hill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Eugene Hone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Maryam </a:t>
            </a:r>
            <a:r>
              <a:rPr lang="en-US" sz="1000" dirty="0" err="1" smtClean="0"/>
              <a:t>Hor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Gareth Jones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Adrian </a:t>
            </a:r>
            <a:r>
              <a:rPr lang="en-US" sz="1000" dirty="0" err="1"/>
              <a:t>Kamer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Yogi </a:t>
            </a:r>
            <a:r>
              <a:rPr lang="en-US" sz="1000" dirty="0" err="1" smtClean="0"/>
              <a:t>Kanagasingam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Fiona </a:t>
            </a:r>
            <a:r>
              <a:rPr lang="en-US" sz="1000" dirty="0"/>
              <a:t>Lamb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Nicola </a:t>
            </a:r>
            <a:r>
              <a:rPr lang="en-US" sz="1000" dirty="0" err="1"/>
              <a:t>Lautenschlager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Simon Laws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Wayne </a:t>
            </a:r>
            <a:r>
              <a:rPr lang="en-US" sz="1000" dirty="0" err="1"/>
              <a:t>Leifert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Hugo </a:t>
            </a:r>
            <a:r>
              <a:rPr lang="en-US" sz="1000" dirty="0"/>
              <a:t>Leroux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Qiao-Xin Li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Yen Ying Lim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Florence Lim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Lucy Lim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Linda Lockett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Andrea </a:t>
            </a:r>
            <a:r>
              <a:rPr lang="en-US" sz="1000" dirty="0" err="1"/>
              <a:t>Louey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Kathy Lucas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Lance Macaulay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Lucy Mackintosh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Ralph Martins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Georgia Martins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Paul </a:t>
            </a:r>
            <a:r>
              <a:rPr lang="en-US" sz="1000" dirty="0" err="1"/>
              <a:t>Maruff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Colin Masters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Simon McBride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Alissandra</a:t>
            </a:r>
            <a:r>
              <a:rPr lang="en-US" sz="1000" dirty="0"/>
              <a:t> </a:t>
            </a:r>
            <a:r>
              <a:rPr lang="en-US" sz="1000" dirty="0" err="1"/>
              <a:t>Mcilroy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Steve </a:t>
            </a:r>
            <a:r>
              <a:rPr lang="en-US" sz="1000" dirty="0" err="1"/>
              <a:t>Pedrini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Kayla Perez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Kelly Pertile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Tenielle</a:t>
            </a:r>
            <a:r>
              <a:rPr lang="en-US" sz="1000" dirty="0"/>
              <a:t> Porter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Stephanie Rainey-Smith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Carolina </a:t>
            </a:r>
            <a:r>
              <a:rPr lang="en-US" sz="1000" dirty="0" err="1"/>
              <a:t>Restrepo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Malcolm Riley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Blaine </a:t>
            </a:r>
            <a:r>
              <a:rPr lang="en-US" sz="1000" dirty="0"/>
              <a:t>Roberts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Jo Robertson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Mark Rodrigues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Christopher Rowe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Rebecca Rumble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Tim Ryan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Olivier </a:t>
            </a:r>
            <a:r>
              <a:rPr lang="en-US" sz="1000" dirty="0" err="1"/>
              <a:t>Salvado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Ian Saunders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Greg Savage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KaiKai</a:t>
            </a:r>
            <a:r>
              <a:rPr lang="en-US" sz="1000" dirty="0"/>
              <a:t> </a:t>
            </a:r>
            <a:r>
              <a:rPr lang="en-US" sz="1000" dirty="0" err="1"/>
              <a:t>Shen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Brendan Silbert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Harmid</a:t>
            </a:r>
            <a:r>
              <a:rPr lang="en-US" sz="1000" dirty="0"/>
              <a:t> </a:t>
            </a:r>
            <a:r>
              <a:rPr lang="en-US" sz="1000" dirty="0" err="1"/>
              <a:t>Sohrabi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Kevin Taddei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Tania Taddei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err="1"/>
              <a:t>Sherilyn</a:t>
            </a:r>
            <a:r>
              <a:rPr lang="en-US" sz="1000" dirty="0"/>
              <a:t> Tan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Christine Thai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Philip Thomas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Brett Trounson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Victor </a:t>
            </a:r>
            <a:r>
              <a:rPr lang="en-US" sz="1000" dirty="0"/>
              <a:t>Villemagne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Irene </a:t>
            </a:r>
            <a:r>
              <a:rPr lang="en-US" sz="1000" dirty="0" err="1"/>
              <a:t>Volitakis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Michael </a:t>
            </a:r>
            <a:r>
              <a:rPr lang="en-US" sz="1000" dirty="0" err="1"/>
              <a:t>Vovos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Larry Ward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Andrew Watt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Mike </a:t>
            </a:r>
            <a:r>
              <a:rPr lang="en-US" sz="1000" dirty="0" err="1"/>
              <a:t>Weinborn</a:t>
            </a:r>
            <a:endParaRPr lang="en-US" sz="1000" dirty="0"/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Rob Williams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Bill Wilson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Michael Woodward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/>
              <a:t>Paul Yates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sz="1000" dirty="0" smtClean="0"/>
              <a:t>Ping Zhang</a:t>
            </a:r>
            <a:endParaRPr lang="en-US" sz="10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4328" y="274644"/>
            <a:ext cx="8461375" cy="852487"/>
          </a:xfrm>
        </p:spPr>
        <p:txBody>
          <a:bodyPr rtlCol="0">
            <a:normAutofit/>
          </a:bodyPr>
          <a:lstStyle/>
          <a:p>
            <a:pPr marL="342900" indent="-342900" algn="l" fontAlgn="auto">
              <a:spcAft>
                <a:spcPts val="0"/>
              </a:spcAft>
              <a:defRPr/>
            </a:pPr>
            <a:r>
              <a:rPr lang="en-AU" sz="4000" cap="small" dirty="0" smtClean="0"/>
              <a:t>Acknowledgements</a:t>
            </a:r>
            <a:endParaRPr lang="en-AU" sz="4000" cap="small" dirty="0"/>
          </a:p>
        </p:txBody>
      </p:sp>
      <p:pic>
        <p:nvPicPr>
          <p:cNvPr id="181254" name="Picture 8" descr="Screen Shot 2015-07-14 at 7.34.48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457200"/>
            <a:ext cx="2293938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5" name="TextBox 11"/>
          <p:cNvSpPr txBox="1">
            <a:spLocks noChangeArrowheads="1"/>
          </p:cNvSpPr>
          <p:nvPr/>
        </p:nvSpPr>
        <p:spPr bwMode="auto">
          <a:xfrm>
            <a:off x="314325" y="998538"/>
            <a:ext cx="51974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libri" pitchFamily="34" charset="0"/>
              </a:rPr>
              <a:t>AIBL would like to thank the study participants and their families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libri" pitchFamily="34" charset="0"/>
              </a:rPr>
              <a:t>AIBL Study team</a:t>
            </a:r>
          </a:p>
        </p:txBody>
      </p:sp>
      <p:sp>
        <p:nvSpPr>
          <p:cNvPr id="181256" name="TextBox 12"/>
          <p:cNvSpPr txBox="1">
            <a:spLocks noChangeArrowheads="1"/>
          </p:cNvSpPr>
          <p:nvPr/>
        </p:nvSpPr>
        <p:spPr bwMode="auto">
          <a:xfrm>
            <a:off x="314328" y="6091238"/>
            <a:ext cx="3959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latin typeface="Calibri" pitchFamily="34" charset="0"/>
                <a:cs typeface="Arial" pitchFamily="34" charset="0"/>
              </a:rPr>
              <a:t>AIBL is a large collaborative study and a complete list of contributors can be found at </a:t>
            </a:r>
            <a:r>
              <a:rPr lang="en-US" altLang="en-US" sz="1200">
                <a:latin typeface="Calibri" pitchFamily="34" charset="0"/>
                <a:cs typeface="Arial" pitchFamily="34" charset="0"/>
                <a:hlinkClick r:id="rId5"/>
              </a:rPr>
              <a:t>www.aibl.csiro.au</a:t>
            </a:r>
            <a:r>
              <a:rPr lang="en-US" altLang="en-US" sz="1200">
                <a:latin typeface="Calibri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81257" name="Picture 14" descr="CSIRO Logo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3656013"/>
            <a:ext cx="62388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8" name="Picture 16" descr="nar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t="4909" b="4909"/>
          <a:stretch>
            <a:fillRect/>
          </a:stretch>
        </p:blipFill>
        <p:spPr bwMode="auto">
          <a:xfrm>
            <a:off x="6777038" y="5022856"/>
            <a:ext cx="5429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9" name="Picture 13" descr="Austin Health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8" y="2757494"/>
            <a:ext cx="17557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60" name="Picture 37" descr="Alex:Users:Alex:• Work:DHA • Dementia Research:Products:A4 report:Word:DCRC-colour back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5659444"/>
            <a:ext cx="10795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61" name="Picture 3" descr=" 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0" b="20491"/>
          <a:stretch>
            <a:fillRect/>
          </a:stretch>
        </p:blipFill>
        <p:spPr bwMode="auto">
          <a:xfrm>
            <a:off x="6022978" y="2757494"/>
            <a:ext cx="8810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62" name="Picture 9" descr="Screen Shot 2015-07-14 at 7.36.13 am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1785944"/>
            <a:ext cx="1411288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63" name="Picture 4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4" t="54970" r="23807" b="13509"/>
          <a:stretch>
            <a:fillRect/>
          </a:stretch>
        </p:blipFill>
        <p:spPr bwMode="auto">
          <a:xfrm>
            <a:off x="5962652" y="4962525"/>
            <a:ext cx="7143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64" name="Picture 2" descr="https://upload.wikimedia.org/wikipedia/commons/thumb/a/ad/Pfizer_Logo.svg/1280px-Pfizer_Logo.svg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640394"/>
            <a:ext cx="6000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65" name="Picture 4" descr="https://upload.wikimedia.org/wikipedia/commons/thumb/f/ff/General_Electric_logo.svg/2000px-General_Electric_logo.svg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6142044"/>
            <a:ext cx="465138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66" name="Picture 8" descr="http://www.navidea.com/assets/images/Navidea_logo_hiRes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30944"/>
            <a:ext cx="9080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67" name="Picture 10" descr="http://www.aips.net.au/wp-content/uploads/2011/03/University-of-Western-Australia-Logo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3" y="5029206"/>
            <a:ext cx="70326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68" name="Picture 7" descr="UNI Logo MINBlue1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63" y="4994281"/>
            <a:ext cx="52546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5837238" y="1609725"/>
            <a:ext cx="3124200" cy="30305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B6DCD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AU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1270" name="TextBox 47"/>
          <p:cNvSpPr txBox="1">
            <a:spLocks noChangeArrowheads="1"/>
          </p:cNvSpPr>
          <p:nvPr/>
        </p:nvSpPr>
        <p:spPr bwMode="auto">
          <a:xfrm>
            <a:off x="6956428" y="4737106"/>
            <a:ext cx="8875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Calibri" pitchFamily="34" charset="0"/>
              </a:rPr>
              <a:t>Collaborators</a:t>
            </a:r>
          </a:p>
        </p:txBody>
      </p:sp>
      <p:pic>
        <p:nvPicPr>
          <p:cNvPr id="181271" name="Picture 12" descr="http://www.adssihomeliving.com.au/wp-content/uploads/2014/12/Alzheimers-Australia-old-logo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6156325"/>
            <a:ext cx="9461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72" name="Picture 4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3656013"/>
            <a:ext cx="1684338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00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260649"/>
            <a:ext cx="7772400" cy="36004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Progress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908720"/>
            <a:ext cx="7560840" cy="175260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/>
                </a:solidFill>
              </a:rPr>
              <a:t>Baseline assessment in 2135 subjects with MRI and amyloid PET in 75%.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/>
                </a:solidFill>
              </a:rPr>
              <a:t>Added 420 HC from A4 screening.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/>
                </a:solidFill>
              </a:rPr>
              <a:t>Added 220 MCI/Mild AD (MMSE &gt;20) from clinical trials screening.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/>
                </a:solidFill>
              </a:rPr>
              <a:t>S</a:t>
            </a:r>
            <a:r>
              <a:rPr lang="en-AU" sz="2800" dirty="0" smtClean="0">
                <a:solidFill>
                  <a:schemeClr val="tx1"/>
                </a:solidFill>
              </a:rPr>
              <a:t>tarted 10.5 year review cycle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/>
                </a:solidFill>
              </a:rPr>
              <a:t>Amyloid PET and MRI at 0, 18, 38 months then every 3 years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/>
                </a:solidFill>
              </a:rPr>
              <a:t>Tau PET – 120 THK5351, 110 AV1451, 20 MK6240 baseline and still evaluating best tracer to use. </a:t>
            </a:r>
            <a:r>
              <a:rPr lang="en-AU" sz="2800" dirty="0">
                <a:solidFill>
                  <a:schemeClr val="tx1"/>
                </a:solidFill>
              </a:rPr>
              <a:t>O</a:t>
            </a:r>
            <a:r>
              <a:rPr lang="en-AU" sz="2800" dirty="0" smtClean="0">
                <a:solidFill>
                  <a:schemeClr val="tx1"/>
                </a:solidFill>
              </a:rPr>
              <a:t>nly 50 repeat scans (all AV1451).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/>
                </a:solidFill>
              </a:rPr>
              <a:t>CSF in 250 subjects but not serial</a:t>
            </a:r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3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902502"/>
              </p:ext>
            </p:extLst>
          </p:nvPr>
        </p:nvGraphicFramePr>
        <p:xfrm>
          <a:off x="2477027" y="763622"/>
          <a:ext cx="3932163" cy="3253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27687"/>
              </p:ext>
            </p:extLst>
          </p:nvPr>
        </p:nvGraphicFramePr>
        <p:xfrm>
          <a:off x="2378576" y="4377446"/>
          <a:ext cx="4129065" cy="2189141"/>
        </p:xfrm>
        <a:graphic>
          <a:graphicData uri="http://schemas.openxmlformats.org/drawingml/2006/table">
            <a:tbl>
              <a:tblPr/>
              <a:tblGrid>
                <a:gridCol w="604896"/>
                <a:gridCol w="479439"/>
                <a:gridCol w="507455"/>
                <a:gridCol w="507455"/>
                <a:gridCol w="507455"/>
                <a:gridCol w="507455"/>
                <a:gridCol w="507455"/>
                <a:gridCol w="507455"/>
              </a:tblGrid>
              <a:tr h="226732"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0m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36m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54m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72m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90m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108m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MCI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73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144" marR="7144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2143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1374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1088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73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Follow</a:t>
                      </a:r>
                      <a:r>
                        <a:rPr lang="en-US" sz="1200" b="0" i="0" u="none" strike="noStrike" kern="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up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66.9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62.2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62.1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59.0</a:t>
                      </a:r>
                    </a:p>
                  </a:txBody>
                  <a:tcPr marL="7144" marR="7144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5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Progress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6 year time point scans added to LONI website by end of July. Total baseline scans is 800. Follow-up scans now include with 100 </a:t>
            </a:r>
            <a:r>
              <a:rPr lang="en-AU" dirty="0" err="1" smtClean="0"/>
              <a:t>flutemetamol</a:t>
            </a:r>
            <a:r>
              <a:rPr lang="en-AU" dirty="0" smtClean="0"/>
              <a:t> and 105 </a:t>
            </a:r>
            <a:r>
              <a:rPr lang="en-AU" dirty="0" err="1" smtClean="0"/>
              <a:t>florbetapir</a:t>
            </a:r>
            <a:r>
              <a:rPr lang="en-AU" dirty="0" smtClean="0"/>
              <a:t>. </a:t>
            </a:r>
          </a:p>
          <a:p>
            <a:r>
              <a:rPr lang="en-AU" dirty="0" smtClean="0"/>
              <a:t>Adding amyloid scan classification to AIBL data on GAAIN.</a:t>
            </a:r>
          </a:p>
          <a:p>
            <a:r>
              <a:rPr lang="en-AU" dirty="0" smtClean="0"/>
              <a:t>Adding scans and results of </a:t>
            </a:r>
            <a:r>
              <a:rPr lang="en-AU" dirty="0" err="1" smtClean="0"/>
              <a:t>florbetaben</a:t>
            </a:r>
            <a:r>
              <a:rPr lang="en-AU" dirty="0" smtClean="0"/>
              <a:t> conversion to </a:t>
            </a:r>
            <a:r>
              <a:rPr lang="en-AU" dirty="0" err="1" smtClean="0"/>
              <a:t>centiloid</a:t>
            </a:r>
            <a:r>
              <a:rPr lang="en-AU" dirty="0" smtClean="0"/>
              <a:t> to GAAIN today.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595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AU" dirty="0" err="1" smtClean="0"/>
              <a:t>Florbetaben</a:t>
            </a:r>
            <a:r>
              <a:rPr lang="en-AU" dirty="0" smtClean="0"/>
              <a:t> CL = 153.4</a:t>
            </a:r>
            <a:r>
              <a:rPr lang="en-AU" dirty="0"/>
              <a:t>*</a:t>
            </a:r>
            <a:r>
              <a:rPr lang="en-AU" dirty="0" err="1" smtClean="0"/>
              <a:t>SUVr</a:t>
            </a:r>
            <a:r>
              <a:rPr lang="en-AU" baseline="-25000" dirty="0" err="1" smtClean="0"/>
              <a:t>sm</a:t>
            </a:r>
            <a:r>
              <a:rPr lang="en-AU" dirty="0" smtClean="0"/>
              <a:t> </a:t>
            </a:r>
            <a:r>
              <a:rPr lang="en-AU" dirty="0"/>
              <a:t>– </a:t>
            </a:r>
            <a:r>
              <a:rPr lang="en-AU" dirty="0" smtClean="0"/>
              <a:t>154.9</a:t>
            </a:r>
          </a:p>
          <a:p>
            <a:pPr lvl="0"/>
            <a:r>
              <a:rPr lang="en-AU" dirty="0" smtClean="0"/>
              <a:t> </a:t>
            </a:r>
          </a:p>
          <a:p>
            <a:r>
              <a:rPr lang="en-AU" dirty="0" err="1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PiB</a:t>
            </a:r>
            <a:r>
              <a:rPr lang="en-AU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CL =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93.7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*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SUVr</a:t>
            </a:r>
            <a:r>
              <a:rPr lang="en-US" baseline="-25000" dirty="0" err="1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sm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94.6</a:t>
            </a:r>
          </a:p>
          <a:p>
            <a:endParaRPr lang="en-US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0"/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NAV4694 CL = </a:t>
            </a:r>
            <a:r>
              <a:rPr lang="fr-FR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85.3*</a:t>
            </a:r>
            <a:r>
              <a:rPr lang="fr-FR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SUVr</a:t>
            </a:r>
            <a:r>
              <a:rPr lang="fr-FR" baseline="-25000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sm</a:t>
            </a:r>
            <a:r>
              <a:rPr lang="fr-FR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– </a:t>
            </a:r>
            <a:r>
              <a:rPr lang="fr-FR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88</a:t>
            </a:r>
          </a:p>
          <a:p>
            <a:pPr lvl="0"/>
            <a:endParaRPr lang="fr-FR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fr-FR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Florbetapir CL =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175.4*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SUVr</a:t>
            </a:r>
            <a:r>
              <a:rPr lang="en-US" i="1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sm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182.3</a:t>
            </a:r>
          </a:p>
          <a:p>
            <a:pPr lvl="0"/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Flutemetamol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CL = 121.4*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SUVr</a:t>
            </a:r>
            <a:r>
              <a:rPr lang="en-US" i="1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sm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ＭＳ Ｐゴシック" charset="0"/>
                <a:cs typeface="ＭＳ Ｐゴシック" charset="0"/>
              </a:rPr>
              <a:t>121.2</a:t>
            </a:r>
          </a:p>
          <a:p>
            <a:pPr lvl="0"/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0"/>
            <a:endParaRPr lang="en-US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lv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Sm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= Standard 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Centiloid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Method using SPM8 and ROI from 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centiloid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site on GAAIN</a:t>
            </a:r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0"/>
            <a:endParaRPr lang="fr-FR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0"/>
            <a:endParaRPr lang="en-US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5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Current Focus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8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AU" sz="2800" dirty="0" smtClean="0"/>
              <a:t>Converting all amyloid results to </a:t>
            </a:r>
            <a:r>
              <a:rPr lang="en-AU" sz="2800" dirty="0" err="1" smtClean="0"/>
              <a:t>centiloid</a:t>
            </a:r>
            <a:r>
              <a:rPr lang="en-AU" sz="2800" dirty="0" smtClean="0"/>
              <a:t> units and will revisit previous analyses with larger sample size</a:t>
            </a:r>
          </a:p>
          <a:p>
            <a:r>
              <a:rPr lang="en-AU" sz="2800" dirty="0" smtClean="0"/>
              <a:t>Quest for a blood biomarker continues internally and via supply of samples to many academic and commercial groups</a:t>
            </a:r>
          </a:p>
          <a:p>
            <a:r>
              <a:rPr lang="en-AU" sz="2800" dirty="0" smtClean="0"/>
              <a:t>Moving to more formal pooling of data with other large cohorts (academic and commercial initiatives)</a:t>
            </a:r>
          </a:p>
          <a:p>
            <a:r>
              <a:rPr lang="en-AU" sz="2800" dirty="0" smtClean="0"/>
              <a:t>Supporting clinical drug trials in preclinical and prodromal AD and aiming to move this to a wider national platform</a:t>
            </a:r>
          </a:p>
          <a:p>
            <a:r>
              <a:rPr lang="en-AU" sz="2800" dirty="0" smtClean="0"/>
              <a:t>Evaluating tau tracers</a:t>
            </a:r>
          </a:p>
          <a:p>
            <a:r>
              <a:rPr lang="en-AU" sz="2800" dirty="0" smtClean="0"/>
              <a:t>Genetic and lifestyle analysis continues</a:t>
            </a:r>
          </a:p>
          <a:p>
            <a:r>
              <a:rPr lang="en-AU" sz="2800" dirty="0" smtClean="0"/>
              <a:t>Supporting retinal scans (multispectral; curcumin)</a:t>
            </a:r>
          </a:p>
          <a:p>
            <a:endParaRPr lang="en-AU" sz="2800" dirty="0" smtClean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6269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3528" y="980728"/>
            <a:ext cx="8460000" cy="853200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Heat map presenting the QSM differences between </a:t>
            </a:r>
            <a:r>
              <a:rPr lang="en-AU" dirty="0" err="1" smtClean="0"/>
              <a:t>Amyloid</a:t>
            </a:r>
            <a:r>
              <a:rPr lang="en-AU" dirty="0" smtClean="0"/>
              <a:t> positive and negative subjects</a:t>
            </a:r>
            <a:endParaRPr lang="en-AU" dirty="0"/>
          </a:p>
        </p:txBody>
      </p:sp>
      <p:pic>
        <p:nvPicPr>
          <p:cNvPr id="8" name="Picture 3" descr="Z:\PhD\QSM_AIBL\Journal_1_2016\Brain\final_submission\brain_image_cover\QSM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1" y="1979970"/>
            <a:ext cx="5256584" cy="4184814"/>
          </a:xfrm>
          <a:prstGeom prst="rect">
            <a:avLst/>
          </a:prstGeom>
          <a:noFill/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360363" y="270000"/>
            <a:ext cx="8460000" cy="853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  <a:defRPr sz="32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Calibri" pitchFamily="34" charset="0"/>
              <a:buNone/>
              <a:defRPr sz="22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QSM as a measure of brain iron</a:t>
            </a:r>
            <a:endParaRPr lang="en-AU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9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ontent Placeholder 1"/>
          <p:cNvSpPr>
            <a:spLocks noGrp="1"/>
          </p:cNvSpPr>
          <p:nvPr>
            <p:ph idx="1"/>
          </p:nvPr>
        </p:nvSpPr>
        <p:spPr>
          <a:xfrm>
            <a:off x="353909" y="999376"/>
            <a:ext cx="5370219" cy="12976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dirty="0" smtClean="0"/>
              <a:t>-  </a:t>
            </a:r>
            <a:r>
              <a:rPr lang="en-AU" sz="2200" b="1" dirty="0" smtClean="0"/>
              <a:t>QSM</a:t>
            </a:r>
            <a:r>
              <a:rPr lang="en-AU" sz="2200" dirty="0" smtClean="0"/>
              <a:t> as a relative measure of </a:t>
            </a:r>
            <a:r>
              <a:rPr lang="en-AU" sz="2200" b="1" dirty="0" smtClean="0"/>
              <a:t>iron</a:t>
            </a:r>
          </a:p>
          <a:p>
            <a:pPr>
              <a:buFontTx/>
              <a:buChar char="-"/>
            </a:pPr>
            <a:r>
              <a:rPr lang="en-AU" sz="2200" b="1" dirty="0" smtClean="0"/>
              <a:t>Dataset: </a:t>
            </a:r>
            <a:r>
              <a:rPr lang="en-AU" sz="2200" dirty="0" smtClean="0"/>
              <a:t>117 cross-sectional scans: </a:t>
            </a:r>
          </a:p>
          <a:p>
            <a:pPr lvl="1">
              <a:buFontTx/>
              <a:buChar char="-"/>
            </a:pPr>
            <a:r>
              <a:rPr lang="en-AU" dirty="0" smtClean="0"/>
              <a:t>53 CN -, 16 CN +, 8 MCI -, 13 MCI +,  27 AD +</a:t>
            </a:r>
          </a:p>
          <a:p>
            <a:pPr lvl="2"/>
            <a:endParaRPr lang="en-AU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60363" y="260648"/>
            <a:ext cx="8460000" cy="853200"/>
          </a:xfrm>
        </p:spPr>
        <p:txBody>
          <a:bodyPr>
            <a:normAutofit/>
          </a:bodyPr>
          <a:lstStyle/>
          <a:p>
            <a:r>
              <a:rPr lang="en-AU" dirty="0" smtClean="0"/>
              <a:t>QSM in AIBL</a:t>
            </a:r>
            <a:endParaRPr lang="en-AU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3" y="6093302"/>
            <a:ext cx="183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u="sng" dirty="0" smtClean="0">
                <a:solidFill>
                  <a:prstClr val="black"/>
                </a:solidFill>
                <a:latin typeface="Calibri"/>
              </a:rPr>
              <a:t>Fazlollahi </a:t>
            </a:r>
            <a:r>
              <a:rPr lang="en-AU" sz="1200" b="1" i="1" u="sng" dirty="0" smtClean="0">
                <a:solidFill>
                  <a:prstClr val="black"/>
                </a:solidFill>
                <a:latin typeface="Calibri"/>
              </a:rPr>
              <a:t>et. al</a:t>
            </a:r>
            <a:r>
              <a:rPr lang="en-AU" sz="1200" b="1" u="sng" dirty="0" smtClean="0">
                <a:solidFill>
                  <a:prstClr val="black"/>
                </a:solidFill>
                <a:latin typeface="Calibri"/>
              </a:rPr>
              <a:t> AAIC 2017</a:t>
            </a:r>
            <a:endParaRPr lang="en-AU" sz="1200" b="1" u="sng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37"/>
          <p:cNvGrpSpPr/>
          <p:nvPr/>
        </p:nvGrpSpPr>
        <p:grpSpPr>
          <a:xfrm>
            <a:off x="143774" y="2080721"/>
            <a:ext cx="2597034" cy="3966177"/>
            <a:chOff x="143774" y="2080719"/>
            <a:chExt cx="2597034" cy="396617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9682" b="6545"/>
            <a:stretch>
              <a:fillRect/>
            </a:stretch>
          </p:blipFill>
          <p:spPr bwMode="auto">
            <a:xfrm>
              <a:off x="467544" y="2354213"/>
              <a:ext cx="2151831" cy="3384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539552" y="5723731"/>
              <a:ext cx="22012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500" b="1" dirty="0" err="1" smtClean="0">
                  <a:solidFill>
                    <a:prstClr val="black"/>
                  </a:solidFill>
                  <a:latin typeface="Calibri"/>
                </a:rPr>
                <a:t>Hippocampal</a:t>
              </a:r>
              <a:r>
                <a:rPr lang="en-AU" sz="1500" b="1" dirty="0" smtClean="0">
                  <a:solidFill>
                    <a:prstClr val="black"/>
                  </a:solidFill>
                  <a:latin typeface="Calibri"/>
                </a:rPr>
                <a:t> QSM (</a:t>
              </a:r>
              <a:r>
                <a:rPr lang="en-AU" sz="1500" b="1" dirty="0" err="1" smtClean="0">
                  <a:solidFill>
                    <a:prstClr val="black"/>
                  </a:solidFill>
                  <a:latin typeface="Calibri"/>
                </a:rPr>
                <a:t>ppm</a:t>
              </a:r>
              <a:r>
                <a:rPr lang="en-AU" sz="1500" b="1" dirty="0" smtClean="0">
                  <a:solidFill>
                    <a:prstClr val="black"/>
                  </a:solidFill>
                  <a:latin typeface="Calibri"/>
                </a:rPr>
                <a:t>)</a:t>
              </a:r>
              <a:endParaRPr lang="en-AU" sz="1500" b="1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-1581385" y="3805878"/>
              <a:ext cx="377348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500" b="1" dirty="0" smtClean="0">
                  <a:solidFill>
                    <a:prstClr val="black"/>
                  </a:solidFill>
                  <a:latin typeface="Calibri"/>
                </a:rPr>
                <a:t>Annual change in Hippo. Volume (mm</a:t>
              </a:r>
              <a:r>
                <a:rPr lang="en-AU" sz="1500" b="1" baseline="30000" dirty="0" smtClean="0">
                  <a:solidFill>
                    <a:prstClr val="black"/>
                  </a:solidFill>
                  <a:latin typeface="Calibri"/>
                </a:rPr>
                <a:t>3</a:t>
              </a:r>
              <a:r>
                <a:rPr lang="en-AU" sz="1500" b="1" dirty="0" smtClean="0">
                  <a:solidFill>
                    <a:prstClr val="black"/>
                  </a:solidFill>
                  <a:latin typeface="Calibri"/>
                </a:rPr>
                <a:t>/year)</a:t>
              </a:r>
              <a:endParaRPr lang="en-AU" sz="1500" b="1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427987" y="6093302"/>
            <a:ext cx="3070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u="sng" dirty="0" smtClean="0">
                <a:solidFill>
                  <a:prstClr val="black"/>
                </a:solidFill>
                <a:latin typeface="Calibri"/>
              </a:rPr>
              <a:t>Ayton, </a:t>
            </a:r>
            <a:r>
              <a:rPr lang="en-AU" sz="1200" b="1" u="sng" dirty="0" err="1" smtClean="0">
                <a:solidFill>
                  <a:prstClr val="black"/>
                </a:solidFill>
                <a:latin typeface="Calibri"/>
              </a:rPr>
              <a:t>Fazlollahi</a:t>
            </a:r>
            <a:r>
              <a:rPr lang="en-AU" sz="1200" b="1" u="sng" dirty="0" smtClean="0">
                <a:solidFill>
                  <a:prstClr val="black"/>
                </a:solidFill>
                <a:latin typeface="Calibri"/>
              </a:rPr>
              <a:t>  </a:t>
            </a:r>
            <a:r>
              <a:rPr lang="en-AU" sz="1200" b="1" i="1" u="sng" dirty="0" smtClean="0">
                <a:solidFill>
                  <a:prstClr val="black"/>
                </a:solidFill>
                <a:latin typeface="Calibri"/>
              </a:rPr>
              <a:t>et. al</a:t>
            </a:r>
            <a:r>
              <a:rPr lang="en-AU" sz="1200" b="1" u="sng" dirty="0" smtClean="0">
                <a:solidFill>
                  <a:prstClr val="black"/>
                </a:solidFill>
                <a:latin typeface="Calibri"/>
              </a:rPr>
              <a:t> Brain 2017 (accepted)</a:t>
            </a:r>
            <a:endParaRPr lang="en-AU" sz="1200" b="1" u="sng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49"/>
          <p:cNvGrpSpPr/>
          <p:nvPr/>
        </p:nvGrpSpPr>
        <p:grpSpPr>
          <a:xfrm>
            <a:off x="5652120" y="459459"/>
            <a:ext cx="3152874" cy="2105451"/>
            <a:chOff x="5652120" y="324148"/>
            <a:chExt cx="3152874" cy="2105451"/>
          </a:xfrm>
        </p:grpSpPr>
        <p:grpSp>
          <p:nvGrpSpPr>
            <p:cNvPr id="7" name="Group 48"/>
            <p:cNvGrpSpPr/>
            <p:nvPr/>
          </p:nvGrpSpPr>
          <p:grpSpPr>
            <a:xfrm>
              <a:off x="5652120" y="324148"/>
              <a:ext cx="3152874" cy="2105451"/>
              <a:chOff x="5652120" y="324148"/>
              <a:chExt cx="3152874" cy="2105451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37" r="33874"/>
              <a:stretch/>
            </p:blipFill>
            <p:spPr>
              <a:xfrm>
                <a:off x="6994872" y="324148"/>
                <a:ext cx="1810122" cy="168171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636"/>
              <a:stretch/>
            </p:blipFill>
            <p:spPr>
              <a:xfrm>
                <a:off x="5652120" y="370756"/>
                <a:ext cx="1265370" cy="1686846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5724128" y="1836113"/>
                <a:ext cx="12241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b="1" dirty="0" smtClean="0">
                    <a:solidFill>
                      <a:prstClr val="black"/>
                    </a:solidFill>
                    <a:latin typeface="Calibri"/>
                  </a:rPr>
                  <a:t>Avg. QSM </a:t>
                </a:r>
              </a:p>
              <a:p>
                <a:pPr algn="ctr"/>
                <a:r>
                  <a:rPr lang="en-AU" sz="1600" b="1" dirty="0" smtClean="0">
                    <a:solidFill>
                      <a:prstClr val="black"/>
                    </a:solidFill>
                    <a:latin typeface="Calibri"/>
                  </a:rPr>
                  <a:t>in A</a:t>
                </a:r>
                <a:r>
                  <a:rPr lang="el-GR" sz="1600" b="1" dirty="0">
                    <a:solidFill>
                      <a:prstClr val="black"/>
                    </a:solidFill>
                    <a:latin typeface="Calibri"/>
                  </a:rPr>
                  <a:t>β</a:t>
                </a:r>
                <a:r>
                  <a:rPr lang="en-AU" sz="1600" b="1" dirty="0">
                    <a:solidFill>
                      <a:prstClr val="black"/>
                    </a:solidFill>
                    <a:latin typeface="Calibri"/>
                  </a:rPr>
                  <a:t>+</a:t>
                </a:r>
                <a:r>
                  <a:rPr lang="en-AU" sz="1600" b="1" dirty="0" err="1">
                    <a:solidFill>
                      <a:prstClr val="black"/>
                    </a:solidFill>
                    <a:latin typeface="Calibri"/>
                  </a:rPr>
                  <a:t>ve</a:t>
                </a:r>
                <a:endParaRPr lang="en-AU" sz="16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092280" y="1844824"/>
                <a:ext cx="12241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b="1" dirty="0" smtClean="0">
                    <a:solidFill>
                      <a:prstClr val="black"/>
                    </a:solidFill>
                    <a:latin typeface="Calibri"/>
                  </a:rPr>
                  <a:t>Avg. QSM </a:t>
                </a:r>
              </a:p>
              <a:p>
                <a:pPr algn="ctr"/>
                <a:r>
                  <a:rPr lang="en-AU" sz="1600" b="1" dirty="0" smtClean="0">
                    <a:solidFill>
                      <a:prstClr val="black"/>
                    </a:solidFill>
                    <a:latin typeface="Calibri"/>
                  </a:rPr>
                  <a:t>in A</a:t>
                </a:r>
                <a:r>
                  <a:rPr lang="el-GR" sz="1600" b="1" dirty="0" smtClean="0">
                    <a:solidFill>
                      <a:prstClr val="black"/>
                    </a:solidFill>
                    <a:latin typeface="Calibri"/>
                  </a:rPr>
                  <a:t>β</a:t>
                </a:r>
                <a:r>
                  <a:rPr lang="en-AU" sz="1600" b="1" dirty="0" smtClean="0">
                    <a:solidFill>
                      <a:prstClr val="black"/>
                    </a:solidFill>
                    <a:latin typeface="Calibri"/>
                  </a:rPr>
                  <a:t>-</a:t>
                </a:r>
                <a:r>
                  <a:rPr lang="en-AU" sz="1600" b="1" dirty="0" err="1" smtClean="0">
                    <a:solidFill>
                      <a:prstClr val="black"/>
                    </a:solidFill>
                    <a:latin typeface="Calibri"/>
                  </a:rPr>
                  <a:t>ve</a:t>
                </a:r>
                <a:endParaRPr lang="en-AU" sz="1600" b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188671" y="332656"/>
              <a:ext cx="1008112" cy="720080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796136" y="332656"/>
              <a:ext cx="1008112" cy="720080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07276" y="2993997"/>
            <a:ext cx="5957215" cy="2918985"/>
            <a:chOff x="3007273" y="2993991"/>
            <a:chExt cx="5957215" cy="2918985"/>
          </a:xfrm>
        </p:grpSpPr>
        <p:grpSp>
          <p:nvGrpSpPr>
            <p:cNvPr id="4" name="Group 47"/>
            <p:cNvGrpSpPr/>
            <p:nvPr/>
          </p:nvGrpSpPr>
          <p:grpSpPr>
            <a:xfrm>
              <a:off x="3007273" y="2993991"/>
              <a:ext cx="5957215" cy="2918985"/>
              <a:chOff x="3007273" y="2993991"/>
              <a:chExt cx="5957215" cy="2918985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007273" y="3068960"/>
                <a:ext cx="1918058" cy="2844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033761" y="3088972"/>
                <a:ext cx="1971036" cy="27668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002360" y="2993991"/>
                <a:ext cx="1962128" cy="2852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4139952" y="4797152"/>
              <a:ext cx="814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P=9x10</a:t>
              </a:r>
              <a:r>
                <a:rPr lang="en-US" sz="1400" baseline="30000" dirty="0" smtClean="0">
                  <a:solidFill>
                    <a:prstClr val="black"/>
                  </a:solidFill>
                  <a:latin typeface="Calibri"/>
                </a:rPr>
                <a:t>-7</a:t>
              </a:r>
              <a:endParaRPr lang="en-US" sz="1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56176" y="4797152"/>
              <a:ext cx="776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P=0.004</a:t>
              </a:r>
              <a:endParaRPr lang="en-US" sz="1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12360" y="4653136"/>
              <a:ext cx="776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P=0.006</a:t>
              </a:r>
              <a:endParaRPr lang="en-US" sz="14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979712" y="4005070"/>
            <a:ext cx="776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P=0.002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35696" y="4581134"/>
            <a:ext cx="776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P=0.012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88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102" y="-71191"/>
            <a:ext cx="7886700" cy="1325563"/>
          </a:xfrm>
        </p:spPr>
        <p:txBody>
          <a:bodyPr>
            <a:normAutofit/>
          </a:bodyPr>
          <a:lstStyle/>
          <a:p>
            <a:r>
              <a:rPr lang="en-AU" dirty="0" err="1" smtClean="0"/>
              <a:t>MilxCloud</a:t>
            </a:r>
            <a:endParaRPr lang="en-AU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Presentation title  |  Presenter name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30203" y="6504340"/>
            <a:ext cx="288789" cy="127347"/>
          </a:xfrm>
          <a:prstGeom prst="rect">
            <a:avLst/>
          </a:prstGeom>
        </p:spPr>
        <p:txBody>
          <a:bodyPr/>
          <a:lstStyle/>
          <a:p>
            <a:fld id="{2ABE124A-B5C5-46E0-B944-45307B126769}" type="slidenum"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</a:t>
            </a:fld>
            <a:r>
              <a:rPr lang="en-AU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 |</a:t>
            </a:r>
            <a:endParaRPr lang="en-AU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1793" y="258198"/>
            <a:ext cx="5108147" cy="666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733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en-AU" sz="3733" b="1" dirty="0">
                <a:solidFill>
                  <a:prstClr val="black"/>
                </a:solidFill>
                <a:latin typeface="Calibri"/>
              </a:rPr>
              <a:t>milxcloud.csiro.au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65"/>
          <a:stretch/>
        </p:blipFill>
        <p:spPr>
          <a:xfrm>
            <a:off x="0" y="1088899"/>
            <a:ext cx="9144000" cy="5796491"/>
          </a:xfrm>
        </p:spPr>
      </p:pic>
    </p:spTree>
    <p:extLst>
      <p:ext uri="{BB962C8B-B14F-4D97-AF65-F5344CB8AC3E}">
        <p14:creationId xmlns:p14="http://schemas.microsoft.com/office/powerpoint/2010/main" val="14942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_PowerPoint_120322">
  <a:themeElements>
    <a:clrScheme name="CSIRO Midday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313C"/>
      </a:accent2>
      <a:accent3>
        <a:srgbClr val="78BE20"/>
      </a:accent3>
      <a:accent4>
        <a:srgbClr val="4A7729"/>
      </a:accent4>
      <a:accent5>
        <a:srgbClr val="9FAEE5"/>
      </a:accent5>
      <a:accent6>
        <a:srgbClr val="1E22AA"/>
      </a:accent6>
      <a:hlink>
        <a:srgbClr val="41B6E6"/>
      </a:hlink>
      <a:folHlink>
        <a:srgbClr val="004B87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927</Words>
  <Application>Microsoft Office PowerPoint</Application>
  <PresentationFormat>On-screen Show (4:3)</PresentationFormat>
  <Paragraphs>252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Office Theme</vt:lpstr>
      <vt:lpstr>CSIRO_PowerPoint_120322</vt:lpstr>
      <vt:lpstr>1_Office Theme</vt:lpstr>
      <vt:lpstr>2_Office Theme</vt:lpstr>
      <vt:lpstr>PowerPoint Presentation</vt:lpstr>
      <vt:lpstr>Progress</vt:lpstr>
      <vt:lpstr>PowerPoint Presentation</vt:lpstr>
      <vt:lpstr>Progress</vt:lpstr>
      <vt:lpstr>Conversion Equations</vt:lpstr>
      <vt:lpstr>Current Focus</vt:lpstr>
      <vt:lpstr>PowerPoint Presentation</vt:lpstr>
      <vt:lpstr>PowerPoint Presentation</vt:lpstr>
      <vt:lpstr>MilxCloud</vt:lpstr>
      <vt:lpstr>CapAIBL</vt:lpstr>
      <vt:lpstr>CapAIBL</vt:lpstr>
      <vt:lpstr>Problems</vt:lpstr>
      <vt:lpstr>Expression of interest for collaboration or more in-depth data access should go to:</vt:lpstr>
      <vt:lpstr>Acknowledgements</vt:lpstr>
    </vt:vector>
  </TitlesOfParts>
  <Company>Austin Health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rowecc</dc:creator>
  <cp:lastModifiedBy>Julie Dolci</cp:lastModifiedBy>
  <cp:revision>18</cp:revision>
  <dcterms:created xsi:type="dcterms:W3CDTF">2017-05-04T01:01:26Z</dcterms:created>
  <dcterms:modified xsi:type="dcterms:W3CDTF">2018-04-13T22:50:10Z</dcterms:modified>
</cp:coreProperties>
</file>